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08" r:id="rId2"/>
  </p:sldMasterIdLst>
  <p:notesMasterIdLst>
    <p:notesMasterId r:id="rId20"/>
  </p:notesMasterIdLst>
  <p:sldIdLst>
    <p:sldId id="256" r:id="rId3"/>
    <p:sldId id="272" r:id="rId4"/>
    <p:sldId id="264" r:id="rId5"/>
    <p:sldId id="265" r:id="rId6"/>
    <p:sldId id="271" r:id="rId7"/>
    <p:sldId id="263" r:id="rId8"/>
    <p:sldId id="266" r:id="rId9"/>
    <p:sldId id="274" r:id="rId10"/>
    <p:sldId id="273" r:id="rId11"/>
    <p:sldId id="262" r:id="rId12"/>
    <p:sldId id="261" r:id="rId13"/>
    <p:sldId id="276" r:id="rId14"/>
    <p:sldId id="268" r:id="rId15"/>
    <p:sldId id="267" r:id="rId16"/>
    <p:sldId id="269" r:id="rId17"/>
    <p:sldId id="275" r:id="rId18"/>
    <p:sldId id="25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FF"/>
    <a:srgbClr val="CCFF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85" autoAdjust="0"/>
  </p:normalViewPr>
  <p:slideViewPr>
    <p:cSldViewPr>
      <p:cViewPr varScale="1">
        <p:scale>
          <a:sx n="95" d="100"/>
          <a:sy n="95" d="100"/>
        </p:scale>
        <p:origin x="-4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4642BD-7119-477B-8577-24B8EE5AEEB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741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4417E-0CAB-4FBF-8D55-FB67A7AEA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6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4C1D8-18A3-4A24-9336-2965871D4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1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5997-516C-4800-BDA6-554D863843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8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84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84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8845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84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84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884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84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846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846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846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B2D99F-00CD-493D-8952-093D876993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18F90-E68E-458C-ABCD-BF8947887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5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09AD8-46F2-4D26-9588-88B74DEC2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02CF1-C440-47DD-8716-A23FC2A9DA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480AC-051A-4231-8B8F-9F6F43C2B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4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43B1A-089F-4C9F-9F86-E6ED13A4AB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1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E4245-0B91-4C4B-A6A4-790FEB6C8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79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123D2-A977-4D48-92C8-F40B30E80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6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CBA1E-A078-4CD3-BD7E-D94A91186E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0BC46-133C-4974-9859-DD953CBF6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2E11-9949-47A7-B0F4-E4F529477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6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5B8A5-6957-4E5B-A3A7-66ACD01E10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86E1-F175-44DC-B4C0-A1F89D28D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1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0D7DC-2F7D-47C7-ACBA-C72DAADB2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7B031-02D8-416F-8A92-B5990290B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5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206C8-264D-4299-9EC6-49585C4670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6D024-3483-4802-9A0E-C928BEF5F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9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2CEF-1516-46FC-B355-0D82D61A0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9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279A4-AAC9-4C12-B989-88A6D1F34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CBCD79A1-8C48-4510-911F-26EF20B5F4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73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3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3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3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74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8743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74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74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874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7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74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74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874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8FB600F-10BA-4DBE-B328-85246AE3D4A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0F8DFE2-E7E8-419D-B86C-B4BABF577F59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Technol</a:t>
            </a:r>
            <a:r>
              <a:rPr lang="sk-SK"/>
              <a:t>ógia ADSL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4652963"/>
            <a:ext cx="5472608" cy="1652587"/>
          </a:xfrm>
          <a:noFill/>
          <a:ln/>
        </p:spPr>
        <p:txBody>
          <a:bodyPr/>
          <a:lstStyle/>
          <a:p>
            <a:pPr algn="l"/>
            <a:r>
              <a:rPr lang="sk-SK" dirty="0"/>
              <a:t>Prístupové siete</a:t>
            </a:r>
          </a:p>
          <a:p>
            <a:pPr algn="l"/>
            <a:r>
              <a:rPr lang="sk-SK" dirty="0"/>
              <a:t>prednášky   </a:t>
            </a:r>
            <a:r>
              <a:rPr lang="sk-SK" dirty="0" smtClean="0"/>
              <a:t>201</a:t>
            </a:r>
            <a:r>
              <a:rPr lang="en-US" dirty="0" smtClean="0"/>
              <a:t>4/15</a:t>
            </a:r>
          </a:p>
          <a:p>
            <a:pPr algn="l"/>
            <a:r>
              <a:rPr lang="sk-SK" dirty="0" smtClean="0"/>
              <a:t>Ľ. </a:t>
            </a:r>
            <a:r>
              <a:rPr lang="sk-SK" dirty="0" err="1" smtClean="0"/>
              <a:t>Maceková</a:t>
            </a:r>
            <a:r>
              <a:rPr lang="sk-SK" dirty="0" smtClean="0"/>
              <a:t>, TU v Košiciach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ADCB-50F9-4F6B-891F-07C87CF59AE1}" type="slidenum">
              <a:rPr lang="en-US"/>
              <a:pPr/>
              <a:t>10</a:t>
            </a:fld>
            <a:endParaRPr lang="en-US"/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4463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611188" y="6537325"/>
            <a:ext cx="8532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Obr.</a:t>
            </a:r>
            <a:r>
              <a:rPr lang="sk-SK" sz="1800" b="1"/>
              <a:t>4 </a:t>
            </a:r>
            <a:r>
              <a:rPr lang="en-US" sz="1800"/>
              <a:t>Referen</a:t>
            </a:r>
            <a:r>
              <a:rPr lang="sk-SK" sz="1800"/>
              <a:t>čný model ADSL vo vzťahu ku všeobecnému modelu xDSL </a:t>
            </a:r>
            <a:r>
              <a:rPr lang="en-US" sz="1800"/>
              <a:t>[6]</a:t>
            </a:r>
            <a:endParaRPr lang="cs-CZ" sz="1800"/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179388" y="5373688"/>
            <a:ext cx="8964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ATU-C (ATU-R) =ADSL Transceiver Unit na strane ústredne (užívateľa)</a:t>
            </a:r>
            <a:endParaRPr lang="cs-CZ" sz="1800"/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41767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koncentrátor a /alebo switch (spoj.pole)</a:t>
            </a:r>
            <a:endParaRPr lang="cs-CZ" sz="1600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 flipH="1">
            <a:off x="755650" y="3068638"/>
            <a:ext cx="1079500" cy="2809875"/>
          </a:xfrm>
          <a:prstGeom prst="line">
            <a:avLst/>
          </a:prstGeom>
          <a:noFill/>
          <a:ln w="63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219700" y="5734050"/>
            <a:ext cx="34559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multiplexor/demultiplex.</a:t>
            </a:r>
            <a:endParaRPr lang="cs-CZ" sz="1600"/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>
            <a:off x="6156325" y="3068638"/>
            <a:ext cx="287338" cy="2808287"/>
          </a:xfrm>
          <a:prstGeom prst="line">
            <a:avLst/>
          </a:prstGeom>
          <a:noFill/>
          <a:ln w="63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7092950" y="5013325"/>
            <a:ext cx="1727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filtre DP a HP</a:t>
            </a:r>
            <a:endParaRPr lang="cs-CZ" sz="1800"/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>
            <a:off x="3132138" y="4292600"/>
            <a:ext cx="3887787" cy="865188"/>
          </a:xfrm>
          <a:prstGeom prst="line">
            <a:avLst/>
          </a:prstGeom>
          <a:noFill/>
          <a:ln w="63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250825" y="6165850"/>
            <a:ext cx="3167063" cy="3143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PHY </a:t>
            </a:r>
            <a:r>
              <a:rPr lang="sk-SK"/>
              <a:t>=</a:t>
            </a:r>
            <a:r>
              <a:rPr lang="en-US"/>
              <a:t> </a:t>
            </a:r>
            <a:r>
              <a:rPr lang="sk-SK"/>
              <a:t>fyzické rozhranie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3605-2CF5-4BD9-B112-6A100F504DCF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8893175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79513" y="5589240"/>
            <a:ext cx="88569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 dirty="0"/>
              <a:t>Obr.5  </a:t>
            </a:r>
            <a:r>
              <a:rPr lang="sk-SK" sz="1800" dirty="0"/>
              <a:t>Bloková schéma </a:t>
            </a:r>
            <a:r>
              <a:rPr lang="sk-SK" sz="1800" b="1" dirty="0"/>
              <a:t>modemu </a:t>
            </a:r>
            <a:r>
              <a:rPr lang="sk-SK" sz="1800" b="1" dirty="0" smtClean="0"/>
              <a:t>ADSL</a:t>
            </a:r>
            <a:r>
              <a:rPr lang="sk-SK" sz="1800" dirty="0" smtClean="0"/>
              <a:t>, a zároveň postupnosť procesov vzniku signálu ADSL, resp. jeho demodulácie /dekódovania</a:t>
            </a:r>
            <a:endParaRPr lang="cs-CZ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024-3483-4802-9A0E-C928BEF5F3A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539552" y="548680"/>
            <a:ext cx="82809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C00000"/>
                </a:solidFill>
              </a:rPr>
              <a:t>Obsadzovanie </a:t>
            </a:r>
            <a:r>
              <a:rPr lang="sk-SK" sz="2000" b="1" dirty="0" err="1" smtClean="0">
                <a:solidFill>
                  <a:srgbClr val="C00000"/>
                </a:solidFill>
              </a:rPr>
              <a:t>subkanálov</a:t>
            </a:r>
            <a:r>
              <a:rPr lang="sk-SK" sz="2000" b="1" dirty="0" smtClean="0">
                <a:solidFill>
                  <a:srgbClr val="C00000"/>
                </a:solidFill>
              </a:rPr>
              <a:t> a dosiahnuteľná prenosová rýchlosť</a:t>
            </a:r>
          </a:p>
          <a:p>
            <a:endParaRPr lang="sk-SK" sz="2000" b="1" dirty="0" smtClean="0"/>
          </a:p>
          <a:p>
            <a:pPr marL="342900" indent="-342900">
              <a:buFontTx/>
              <a:buChar char="-"/>
            </a:pPr>
            <a:r>
              <a:rPr lang="sk-SK" sz="2000" dirty="0" smtClean="0"/>
              <a:t>ADSL modemy (v ATU-C a ATU-R) sa konfigurujú počas inicializácie a okrem iného zisťujú aktuálny stav prenosového prostredia </a:t>
            </a:r>
            <a:r>
              <a:rPr lang="sk-SK" sz="2400" dirty="0" smtClean="0"/>
              <a:t>(SNR ...)</a:t>
            </a:r>
            <a:endParaRPr lang="sk-SK" sz="2000" dirty="0"/>
          </a:p>
          <a:p>
            <a:pPr marL="342900" indent="-342900">
              <a:buFontTx/>
              <a:buChar char="-"/>
            </a:pPr>
            <a:r>
              <a:rPr lang="sk-SK" sz="2000" dirty="0" smtClean="0"/>
              <a:t> rýchlosti v prípojke ADSL sú adaptívne prispôsobované vlastnostiam vedenia (SNR) </a:t>
            </a:r>
            <a:r>
              <a:rPr lang="sk-SK" sz="2000" smtClean="0"/>
              <a:t>a </a:t>
            </a:r>
            <a:r>
              <a:rPr lang="sk-SK" sz="2000" smtClean="0"/>
              <a:t>požiadavk</a:t>
            </a:r>
            <a:r>
              <a:rPr lang="sk-SK" sz="2000"/>
              <a:t>á</a:t>
            </a:r>
            <a:r>
              <a:rPr lang="sk-SK" sz="2000" smtClean="0"/>
              <a:t>m </a:t>
            </a:r>
            <a:r>
              <a:rPr lang="sk-SK" sz="2000" dirty="0" smtClean="0"/>
              <a:t>na kvalitu služby </a:t>
            </a:r>
            <a:r>
              <a:rPr lang="el-GR" sz="2000" dirty="0"/>
              <a:t>(</a:t>
            </a:r>
            <a:r>
              <a:rPr lang="sk-SK" sz="2000" dirty="0" smtClean="0"/>
              <a:t>chybovosť BER </a:t>
            </a:r>
            <a:r>
              <a:rPr lang="sk-SK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err="1" smtClean="0">
                <a:sym typeface="Wingdings" panose="05000000000000000000" pitchFamily="2" charset="2"/>
              </a:rPr>
              <a:t>Shannonov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odstup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zni</a:t>
            </a:r>
            <a:r>
              <a:rPr lang="sk-SK" sz="2000" dirty="0" smtClean="0">
                <a:sym typeface="Wingdings" panose="05000000000000000000" pitchFamily="2" charset="2"/>
              </a:rPr>
              <a:t>žujúci SNR)</a:t>
            </a:r>
            <a:r>
              <a:rPr lang="sk-SK" sz="2000" dirty="0" smtClean="0"/>
              <a:t>; pohybujú sa  v celistvých násobkoch 32 </a:t>
            </a:r>
            <a:r>
              <a:rPr lang="sk-SK" sz="2000" dirty="0" err="1" smtClean="0"/>
              <a:t>kbps</a:t>
            </a:r>
            <a:endParaRPr lang="sk-SK" sz="2000" dirty="0" smtClean="0"/>
          </a:p>
          <a:p>
            <a:pPr lvl="1"/>
            <a:endParaRPr lang="sk-SK" sz="2000" dirty="0"/>
          </a:p>
          <a:p>
            <a:pPr marL="800100" lvl="1" indent="-342900">
              <a:buFontTx/>
              <a:buChar char="-"/>
            </a:pPr>
            <a:r>
              <a:rPr lang="sk-SK" sz="2000" dirty="0" smtClean="0"/>
              <a:t>jednotlivé bity rámca sú rozdelené do </a:t>
            </a:r>
            <a:r>
              <a:rPr lang="sk-SK" sz="2000" dirty="0" err="1" smtClean="0"/>
              <a:t>subblokov</a:t>
            </a:r>
            <a:r>
              <a:rPr lang="sk-SK" sz="2000" dirty="0" smtClean="0"/>
              <a:t> a mapujú sa na jednotlivé </a:t>
            </a:r>
            <a:r>
              <a:rPr lang="sk-SK" sz="2000" dirty="0" err="1" smtClean="0"/>
              <a:t>subnosné</a:t>
            </a:r>
            <a:r>
              <a:rPr lang="sk-SK" sz="2000" dirty="0" smtClean="0"/>
              <a:t> (</a:t>
            </a:r>
            <a:r>
              <a:rPr lang="sk-SK" sz="2000" dirty="0" err="1" smtClean="0"/>
              <a:t>subblok</a:t>
            </a:r>
            <a:r>
              <a:rPr lang="sk-SK" sz="2000" dirty="0" smtClean="0"/>
              <a:t> = 1 stav M-QAM) , t.j.  2 až 15 bitov na stav podľa vzťahu pre b</a:t>
            </a:r>
            <a:r>
              <a:rPr lang="sk-SK" sz="2000" baseline="-25000" dirty="0" smtClean="0"/>
              <a:t>i</a:t>
            </a:r>
            <a:r>
              <a:rPr lang="sk-SK" sz="2000" dirty="0" smtClean="0"/>
              <a:t>:     </a:t>
            </a:r>
          </a:p>
          <a:p>
            <a:pPr lvl="1"/>
            <a:r>
              <a:rPr lang="sk-SK" sz="2000" dirty="0"/>
              <a:t>	</a:t>
            </a:r>
            <a:r>
              <a:rPr lang="sk-SK" sz="2000" dirty="0" smtClean="0"/>
              <a:t>	</a:t>
            </a:r>
          </a:p>
          <a:p>
            <a:pPr lvl="1"/>
            <a:r>
              <a:rPr lang="sk-SK" sz="2000" dirty="0"/>
              <a:t>	</a:t>
            </a:r>
            <a:r>
              <a:rPr lang="sk-SK" sz="2000" dirty="0" smtClean="0"/>
              <a:t>		 b</a:t>
            </a:r>
            <a:r>
              <a:rPr lang="sk-SK" sz="2000" baseline="-25000" dirty="0" smtClean="0"/>
              <a:t>i</a:t>
            </a:r>
            <a:r>
              <a:rPr lang="sk-SK" sz="2000" dirty="0" smtClean="0"/>
              <a:t>= log</a:t>
            </a:r>
            <a:r>
              <a:rPr lang="sk-SK" sz="2000" baseline="-25000" dirty="0" smtClean="0"/>
              <a:t>2</a:t>
            </a:r>
            <a:r>
              <a:rPr lang="sk-SK" sz="2000" dirty="0" smtClean="0"/>
              <a:t>(1+SNR/k</a:t>
            </a:r>
            <a:r>
              <a:rPr lang="sk-SK" sz="2000" baseline="-25000" dirty="0" smtClean="0"/>
              <a:t>b</a:t>
            </a:r>
            <a:r>
              <a:rPr lang="sk-SK" sz="2000" dirty="0" smtClean="0"/>
              <a:t>)</a:t>
            </a:r>
          </a:p>
          <a:p>
            <a:pPr marL="800100" lvl="1" indent="-342900">
              <a:buFontTx/>
              <a:buChar char="-"/>
            </a:pPr>
            <a:endParaRPr lang="sk-SK" sz="2000" dirty="0"/>
          </a:p>
          <a:p>
            <a:pPr marL="800100" lvl="1" indent="-342900">
              <a:buFontTx/>
              <a:buChar char="-"/>
            </a:pPr>
            <a:endParaRPr lang="sk-SK" sz="2000" dirty="0" smtClean="0"/>
          </a:p>
          <a:p>
            <a:pPr marL="800100" lvl="1" indent="-342900">
              <a:buFontTx/>
              <a:buChar char="-"/>
            </a:pPr>
            <a:endParaRPr lang="sk-SK" sz="2000" dirty="0"/>
          </a:p>
          <a:p>
            <a:pPr lvl="1"/>
            <a:r>
              <a:rPr lang="el-GR" sz="2000" dirty="0" smtClean="0"/>
              <a:t>[6]</a:t>
            </a:r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229528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4150-0178-47D2-94F1-3783975611B7}" type="slidenum">
              <a:rPr lang="en-US"/>
              <a:pPr/>
              <a:t>13</a:t>
            </a:fld>
            <a:endParaRPr lang="en-US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7993062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 ADSL</a:t>
            </a:r>
            <a:r>
              <a:rPr lang="sk-SK" sz="1800" b="1"/>
              <a:t>2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ITU-T G. 992.3,  .4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štandard ADSL 2. generácie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prenos. rýchlosť do 12 Mbps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nová forma modulácie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š. pásma do 2,2 MHz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ale:  skrátenie dosahu (1,5 až 2 km) 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CVoDSL</a:t>
            </a:r>
            <a:endParaRPr lang="cs-CZ" sz="1800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323850" y="4149725"/>
            <a:ext cx="7993063" cy="202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 ADSL</a:t>
            </a:r>
            <a:r>
              <a:rPr lang="sk-SK" sz="1800" b="1"/>
              <a:t>2 +   </a:t>
            </a:r>
            <a:r>
              <a:rPr lang="sk-SK" sz="1800"/>
              <a:t>(obr.6)</a:t>
            </a:r>
            <a:endParaRPr lang="sk-SK" sz="1800" b="1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ITU-T G. 992.5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prenos. rýchlosť do 24 Mbps (down)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š. pásma dtto. (512 subkanálov DMT po 4kHz)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</a:t>
            </a:r>
            <a:r>
              <a:rPr lang="sk-SK" sz="1800" b="1"/>
              <a:t>plná rýchlosť len do 1,5 km od DSLAM-u 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AF0A-3FFE-4748-9847-407E21A817E5}" type="slidenum">
              <a:rPr lang="en-US"/>
              <a:pPr/>
              <a:t>14</a:t>
            </a:fld>
            <a:endParaRPr lang="en-US"/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034463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250825" y="6237288"/>
            <a:ext cx="741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Obr.6  </a:t>
            </a:r>
            <a:r>
              <a:rPr lang="sk-SK" sz="1800"/>
              <a:t>Systém </a:t>
            </a:r>
            <a:r>
              <a:rPr lang="sk-SK" sz="1800" b="1"/>
              <a:t>ADSL 2+</a:t>
            </a:r>
            <a:endParaRPr lang="cs-CZ" sz="1800" b="1"/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4932363" y="1052513"/>
            <a:ext cx="115093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2,2 MHz</a:t>
            </a:r>
          </a:p>
          <a:p>
            <a:pPr>
              <a:spcBef>
                <a:spcPct val="50000"/>
              </a:spcBef>
            </a:pPr>
            <a:r>
              <a:rPr lang="sk-SK"/>
              <a:t>1,1 MHz</a:t>
            </a:r>
            <a:endParaRPr lang="cs-CZ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 flipH="1">
            <a:off x="4572000" y="119697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 flipH="1">
            <a:off x="4572000" y="155575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5724525" y="4797425"/>
            <a:ext cx="3419475" cy="1192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Up to 18,000 feet  (5.5 km)</a:t>
            </a:r>
          </a:p>
          <a:p>
            <a:pPr>
              <a:spcBef>
                <a:spcPct val="50000"/>
              </a:spcBef>
            </a:pPr>
            <a:r>
              <a:rPr lang="sk-SK" sz="1800"/>
              <a:t>Up to 25 Mbps down</a:t>
            </a:r>
          </a:p>
          <a:p>
            <a:pPr>
              <a:spcBef>
                <a:spcPct val="50000"/>
              </a:spcBef>
            </a:pPr>
            <a:r>
              <a:rPr lang="sk-SK" sz="1800"/>
              <a:t>Up to 1 Mbps Upstream</a:t>
            </a:r>
            <a:endParaRPr lang="cs-CZ" sz="1800"/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 flipH="1" flipV="1">
            <a:off x="4932363" y="3429000"/>
            <a:ext cx="8636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107950" y="188913"/>
            <a:ext cx="89646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>
                <a:solidFill>
                  <a:schemeClr val="bg1"/>
                </a:solidFill>
              </a:rPr>
              <a:t>ADSL2+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195596" name="Oval 12"/>
          <p:cNvSpPr>
            <a:spLocks noChangeArrowheads="1"/>
          </p:cNvSpPr>
          <p:nvPr/>
        </p:nvSpPr>
        <p:spPr bwMode="auto">
          <a:xfrm>
            <a:off x="5508625" y="4581525"/>
            <a:ext cx="3097213" cy="1512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5598" name="Oval 14"/>
          <p:cNvSpPr>
            <a:spLocks noChangeArrowheads="1"/>
          </p:cNvSpPr>
          <p:nvPr/>
        </p:nvSpPr>
        <p:spPr bwMode="auto">
          <a:xfrm>
            <a:off x="3348038" y="2636838"/>
            <a:ext cx="208915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EFD8-34A7-418B-8329-ECBF6F2CE9E9}" type="slidenum">
              <a:rPr lang="en-US"/>
              <a:pPr/>
              <a:t>15</a:t>
            </a:fld>
            <a:endParaRPr lang="en-US"/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7561262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RE-ADSL – </a:t>
            </a:r>
            <a:r>
              <a:rPr lang="sk-SK" sz="1800"/>
              <a:t>Reach Extended ADSL</a:t>
            </a:r>
            <a:endParaRPr lang="sk-SK" sz="1800" b="1"/>
          </a:p>
          <a:p>
            <a:pPr>
              <a:spcBef>
                <a:spcPct val="50000"/>
              </a:spcBef>
            </a:pPr>
            <a:r>
              <a:rPr lang="sk-SK" sz="1800"/>
              <a:t>- ITU-T G.992.3, Annex 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zlepšený ADSL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optimalizované DMT kanály s cieľom dosiahnuť väčšiu vzdialenosť (mení sa PSD niekorých DMT kanálov, a tým sa zlepší ich priepustnosť)</a:t>
            </a:r>
          </a:p>
          <a:p>
            <a:pPr>
              <a:spcBef>
                <a:spcPct val="50000"/>
              </a:spcBef>
            </a:pPr>
            <a:r>
              <a:rPr lang="sk-SK" sz="1800"/>
              <a:t>- sú určené pre dlhé linky do 5,5 km pri zachovaní max. ADSL rýchlostí</a:t>
            </a:r>
          </a:p>
          <a:p>
            <a:pPr>
              <a:spcBef>
                <a:spcPct val="50000"/>
              </a:spcBef>
            </a:pPr>
            <a:endParaRPr lang="sk-SK" sz="1800" b="1"/>
          </a:p>
          <a:p>
            <a:pPr>
              <a:spcBef>
                <a:spcPct val="50000"/>
              </a:spcBef>
            </a:pPr>
            <a:r>
              <a:rPr lang="sk-SK" sz="1800" b="1"/>
              <a:t>RADSL  - </a:t>
            </a:r>
            <a:r>
              <a:rPr lang="sk-SK" sz="1800"/>
              <a:t>Rate Adaptive DSL</a:t>
            </a:r>
          </a:p>
          <a:p>
            <a:pPr>
              <a:spcBef>
                <a:spcPct val="50000"/>
              </a:spcBef>
            </a:pPr>
            <a:r>
              <a:rPr lang="sk-SK" sz="1800"/>
              <a:t>- nastavenie down-rýchlosti pre zlepšenie kvality tf. spojenia, adaptívne nastavenie podľa prenosových podmienok a vzdialenosti (zúženie frekv. pásma pre up a rozšírenie pre down)</a:t>
            </a:r>
            <a:endParaRPr lang="sk-SK" sz="1800" b="1"/>
          </a:p>
          <a:p>
            <a:pPr>
              <a:spcBef>
                <a:spcPct val="50000"/>
              </a:spcBef>
            </a:pPr>
            <a:endParaRPr lang="sk-SK" sz="1800" b="1"/>
          </a:p>
          <a:p>
            <a:pPr>
              <a:spcBef>
                <a:spcPct val="50000"/>
              </a:spcBef>
            </a:pPr>
            <a:r>
              <a:rPr lang="sk-SK" sz="1800" b="1"/>
              <a:t>Bonded ADSL</a:t>
            </a:r>
          </a:p>
          <a:p>
            <a:pPr>
              <a:spcBef>
                <a:spcPct val="50000"/>
              </a:spcBef>
            </a:pPr>
            <a:r>
              <a:rPr lang="sk-SK" sz="1800"/>
              <a:t>ITU-T G.998.1 (2005)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kombinácia („zlepenie“) 2 alebo viacerých (až 32) medených liniek pre vyššie (až extrémne) dátové rýchlosti, využitie ATM prenosu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9046-61BF-41E4-8B0E-2C80F855F925}" type="slidenum">
              <a:rPr lang="en-US"/>
              <a:pPr/>
              <a:t>16</a:t>
            </a:fld>
            <a:endParaRPr lang="en-US"/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395288" y="5805488"/>
            <a:ext cx="7777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 </a:t>
            </a:r>
            <a:r>
              <a:rPr lang="en-US" b="1"/>
              <a:t>Prenos  na b</a:t>
            </a:r>
            <a:r>
              <a:rPr lang="sk-SK" b="1"/>
              <a:t>áze </a:t>
            </a:r>
            <a:r>
              <a:rPr lang="en-US" b="1"/>
              <a:t>ATM</a:t>
            </a:r>
            <a:r>
              <a:rPr lang="sk-SK" b="1"/>
              <a:t> cez „spojené“</a:t>
            </a:r>
            <a:r>
              <a:rPr lang="en-US" b="1"/>
              <a:t> </a:t>
            </a:r>
            <a:r>
              <a:rPr lang="sk-SK" b="1"/>
              <a:t>viaceré páry (multipair bonding) </a:t>
            </a:r>
            <a:r>
              <a:rPr lang="en-US" b="1"/>
              <a:t>[ITU-T G.998.1]</a:t>
            </a:r>
            <a:endParaRPr lang="cs-CZ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E955-149B-4657-8387-DBB0A54DDC39}" type="slidenum">
              <a:rPr lang="en-US"/>
              <a:pPr/>
              <a:t>17</a:t>
            </a:fld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7488237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 err="1">
                <a:solidFill>
                  <a:srgbClr val="000000"/>
                </a:solidFill>
                <a:latin typeface="Tahoma" pitchFamily="34" charset="0"/>
              </a:rPr>
              <a:t>Literat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úra</a:t>
            </a:r>
            <a:endParaRPr lang="sk-SK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/>
            <a:endParaRPr lang="sk-SK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Vaculík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: Prístupové siete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.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ŽU v Žiline, 2000.</a:t>
            </a:r>
          </a:p>
          <a:p>
            <a:pPr eaLnBrk="0" hangingPunct="0"/>
            <a:endParaRPr lang="sk-SK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J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Vodrážka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: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Přenosové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systémy v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přístupové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síti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ČVUT, 2003.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T.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Anttalainen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: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Introduction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to Telecom.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Network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Engineering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Norwood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 (USA - MA), 2003.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 L. Harte: Introduction to Digital Subscriber Line (DSL): Technologies, Operation and Systems. ALTHOS, 2005.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[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]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ITU_T G.995.1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Recommendation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Tahoma" pitchFamily="34" charset="0"/>
              </a:rPr>
              <a:t>Geneva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2001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 smtClean="0">
                <a:solidFill>
                  <a:srgbClr val="000000"/>
                </a:solidFill>
                <a:latin typeface="Tahoma" pitchFamily="34" charset="0"/>
              </a:rPr>
              <a:t>[6] Β.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Šimák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, J.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Vodrážka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, J. Svoboda: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Dig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. účastnícke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přípojky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sk-SK" sz="1800" dirty="0" err="1" smtClean="0">
                <a:solidFill>
                  <a:srgbClr val="000000"/>
                </a:solidFill>
                <a:latin typeface="Tahoma" pitchFamily="34" charset="0"/>
              </a:rPr>
              <a:t>xDSL</a:t>
            </a:r>
            <a:r>
              <a:rPr lang="sk-SK" sz="1800" dirty="0" smtClean="0">
                <a:solidFill>
                  <a:srgbClr val="000000"/>
                </a:solidFill>
                <a:latin typeface="Tahoma" pitchFamily="34" charset="0"/>
              </a:rPr>
              <a:t>, díl.1</a:t>
            </a:r>
            <a:endParaRPr lang="en-US" sz="1800" dirty="0">
              <a:solidFill>
                <a:srgbClr val="000000"/>
              </a:solidFill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a </a:t>
            </a:r>
            <a:r>
              <a:rPr lang="sk-SK" sz="1800" dirty="0">
                <a:solidFill>
                  <a:srgbClr val="000000"/>
                </a:solidFill>
                <a:latin typeface="Tahoma" pitchFamily="34" charset="0"/>
              </a:rPr>
              <a:t>ďalšie ITU-T štandardy</a:t>
            </a:r>
            <a:endParaRPr lang="cs-CZ" sz="18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4" descr="0700xds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44000" cy="61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539750" y="6237288"/>
            <a:ext cx="820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>
                <a:solidFill>
                  <a:srgbClr val="000000"/>
                </a:solidFill>
              </a:rPr>
              <a:t>... tak ešte raz, a k tomu anglická terminológia</a:t>
            </a:r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935038" cy="6397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>
                <a:solidFill>
                  <a:srgbClr val="000000"/>
                </a:solidFill>
              </a:rPr>
              <a:t>Broadband Network (Internet)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348038" y="3141663"/>
            <a:ext cx="1008062" cy="639762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>
                <a:solidFill>
                  <a:srgbClr val="000000"/>
                </a:solidFill>
              </a:rPr>
              <a:t>Wiring Distribution Frame)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6156325" y="3357563"/>
            <a:ext cx="936625" cy="639762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 b="1">
                <a:solidFill>
                  <a:srgbClr val="000000"/>
                </a:solidFill>
              </a:rPr>
              <a:t>Customer Premises Wiring</a:t>
            </a:r>
            <a:endParaRPr lang="cs-CZ" sz="1200" b="1">
              <a:solidFill>
                <a:srgbClr val="000000"/>
              </a:solidFill>
            </a:endParaRP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2555875" y="4149725"/>
            <a:ext cx="719138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POTS switch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3132138" y="981075"/>
            <a:ext cx="720725" cy="8223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DSLAM (ADSL channel unit)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3203575" y="1844675"/>
            <a:ext cx="720725" cy="27463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Splitter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1692275" y="1484313"/>
            <a:ext cx="6477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ATM Switch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827088" y="4076700"/>
            <a:ext cx="1008062" cy="63976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PSTN Telephone Network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3851275" y="0"/>
            <a:ext cx="331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>
                <a:solidFill>
                  <a:srgbClr val="000000"/>
                </a:solidFill>
              </a:rPr>
              <a:t>- </a:t>
            </a:r>
            <a:r>
              <a:rPr lang="en-US" sz="1800">
                <a:solidFill>
                  <a:srgbClr val="000000"/>
                </a:solidFill>
              </a:rPr>
              <a:t>Central Office - </a:t>
            </a:r>
            <a:r>
              <a:rPr lang="sk-SK" sz="1800">
                <a:solidFill>
                  <a:srgbClr val="000000"/>
                </a:solidFill>
              </a:rPr>
              <a:t>Ústredňa</a:t>
            </a:r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3492500" y="3789363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>
                <a:solidFill>
                  <a:srgbClr val="000000"/>
                </a:solidFill>
              </a:rPr>
              <a:t>káblový rozvod</a:t>
            </a:r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>
            <a:off x="4067175" y="3644900"/>
            <a:ext cx="217488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>
            <a:off x="6227763" y="15573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dirty="0" err="1" smtClean="0">
                <a:solidFill>
                  <a:srgbClr val="000000"/>
                </a:solidFill>
              </a:rPr>
              <a:t>zá</a:t>
            </a:r>
            <a:r>
              <a:rPr lang="en-US" sz="1800" dirty="0" err="1">
                <a:solidFill>
                  <a:srgbClr val="000000"/>
                </a:solidFill>
              </a:rPr>
              <a:t>kazn</a:t>
            </a:r>
            <a:r>
              <a:rPr lang="sk-SK" sz="1800" dirty="0">
                <a:solidFill>
                  <a:srgbClr val="000000"/>
                </a:solidFill>
              </a:rPr>
              <a:t>í</a:t>
            </a:r>
            <a:r>
              <a:rPr lang="en-US" sz="1800" dirty="0" err="1">
                <a:solidFill>
                  <a:srgbClr val="000000"/>
                </a:solidFill>
              </a:rPr>
              <a:t>kov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dom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>
            <a:off x="6011863" y="4149725"/>
            <a:ext cx="936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>
                <a:solidFill>
                  <a:srgbClr val="000000"/>
                </a:solidFill>
              </a:rPr>
              <a:t>kabeláž v zákazníkovom objekte</a:t>
            </a:r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01750" name="Line 22"/>
          <p:cNvSpPr>
            <a:spLocks noChangeShapeType="1"/>
          </p:cNvSpPr>
          <p:nvPr/>
        </p:nvSpPr>
        <p:spPr bwMode="auto">
          <a:xfrm flipH="1">
            <a:off x="6443663" y="3716338"/>
            <a:ext cx="73025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5003800" y="4076700"/>
            <a:ext cx="12239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vodi</a:t>
            </a:r>
            <a:r>
              <a:rPr lang="sk-SK">
                <a:solidFill>
                  <a:srgbClr val="000000"/>
                </a:solidFill>
              </a:rPr>
              <a:t>če telefónnej slučky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3E5A-117A-4264-87F2-C30003B18A97}" type="slidenum">
              <a:rPr lang="en-US"/>
              <a:pPr/>
              <a:t>3</a:t>
            </a:fld>
            <a:endParaRPr lang="en-US"/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395288" y="3460750"/>
            <a:ext cx="8748712" cy="3397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1800" b="1" dirty="0"/>
              <a:t>Špecifikácie:</a:t>
            </a:r>
          </a:p>
          <a:p>
            <a:pPr>
              <a:buFontTx/>
              <a:buChar char="•"/>
            </a:pPr>
            <a:r>
              <a:rPr lang="sk-SK" sz="1800" dirty="0"/>
              <a:t> vysokorýchlostný </a:t>
            </a:r>
            <a:r>
              <a:rPr lang="sk-SK" sz="1800" dirty="0" err="1"/>
              <a:t>dig</a:t>
            </a:r>
            <a:r>
              <a:rPr lang="sk-SK" sz="1800" dirty="0"/>
              <a:t>. prenos + telefónna (aj analógová) prípojka, alebo </a:t>
            </a:r>
            <a:r>
              <a:rPr lang="en-US" sz="1800" dirty="0"/>
              <a:t>+ </a:t>
            </a:r>
            <a:r>
              <a:rPr lang="sk-SK" sz="1800" dirty="0"/>
              <a:t>ISDN </a:t>
            </a:r>
          </a:p>
          <a:p>
            <a:pPr>
              <a:buFontTx/>
              <a:buChar char="•"/>
            </a:pPr>
            <a:r>
              <a:rPr lang="sk-SK" sz="1800" dirty="0"/>
              <a:t> max. </a:t>
            </a:r>
            <a:r>
              <a:rPr lang="sk-SK" sz="1800" dirty="0" err="1"/>
              <a:t>down</a:t>
            </a:r>
            <a:r>
              <a:rPr lang="sk-SK" sz="1800" dirty="0"/>
              <a:t> 1,5 až 8 </a:t>
            </a:r>
            <a:r>
              <a:rPr lang="sk-SK" sz="1800" dirty="0" err="1"/>
              <a:t>Mbps</a:t>
            </a:r>
            <a:r>
              <a:rPr lang="sk-SK" sz="1800" dirty="0"/>
              <a:t> / max. </a:t>
            </a:r>
            <a:r>
              <a:rPr lang="sk-SK" sz="1800" dirty="0" err="1"/>
              <a:t>up</a:t>
            </a:r>
            <a:r>
              <a:rPr lang="sk-SK" sz="1800" dirty="0"/>
              <a:t> 16 až 832 </a:t>
            </a:r>
            <a:r>
              <a:rPr lang="sk-SK" sz="1800" dirty="0" err="1"/>
              <a:t>kbps</a:t>
            </a:r>
            <a:r>
              <a:rPr lang="sk-SK" sz="1800" dirty="0"/>
              <a:t> (</a:t>
            </a:r>
            <a:r>
              <a:rPr lang="sk-SK" sz="1800" b="1" dirty="0"/>
              <a:t>základný</a:t>
            </a:r>
            <a:r>
              <a:rPr lang="sk-SK" sz="1800" dirty="0"/>
              <a:t> ADSL systém) – rôzne rýchlosti v závislosti od vzdialenosti</a:t>
            </a:r>
          </a:p>
          <a:p>
            <a:pPr>
              <a:buFontTx/>
              <a:buChar char="•"/>
            </a:pPr>
            <a:r>
              <a:rPr lang="sk-SK" sz="1800" dirty="0"/>
              <a:t> pásmo do 1,1 MHz s </a:t>
            </a:r>
            <a:r>
              <a:rPr lang="sk-SK" sz="1800" b="1" dirty="0"/>
              <a:t>DMT</a:t>
            </a:r>
            <a:r>
              <a:rPr lang="sk-SK" sz="1800" dirty="0"/>
              <a:t> moduláciou (</a:t>
            </a:r>
            <a:r>
              <a:rPr lang="sk-SK" sz="1800" dirty="0" err="1"/>
              <a:t>Discrete</a:t>
            </a:r>
            <a:r>
              <a:rPr lang="sk-SK" sz="1800" dirty="0"/>
              <a:t> </a:t>
            </a:r>
            <a:r>
              <a:rPr lang="sk-SK" sz="1800" dirty="0" err="1"/>
              <a:t>Multitone</a:t>
            </a:r>
            <a:r>
              <a:rPr lang="sk-SK" sz="1800" dirty="0"/>
              <a:t> </a:t>
            </a:r>
            <a:r>
              <a:rPr lang="sk-SK" sz="1800" dirty="0" err="1"/>
              <a:t>Transmission</a:t>
            </a:r>
            <a:r>
              <a:rPr lang="sk-SK" sz="1800" dirty="0"/>
              <a:t>), max. 256 DMT kanálov</a:t>
            </a:r>
            <a:r>
              <a:rPr lang="en-US" sz="1800" dirty="0"/>
              <a:t> – </a:t>
            </a:r>
            <a:r>
              <a:rPr lang="sk-SK" sz="1800" dirty="0"/>
              <a:t>každý široký 4 </a:t>
            </a:r>
            <a:r>
              <a:rPr lang="sk-SK" sz="1800" dirty="0" smtClean="0"/>
              <a:t>kHz. Resp. (v USA) použitie </a:t>
            </a:r>
            <a:r>
              <a:rPr lang="sk-SK" sz="1800" b="1" dirty="0" smtClean="0"/>
              <a:t>CAP modulácie</a:t>
            </a:r>
            <a:endParaRPr lang="sk-SK" sz="1800" b="1" dirty="0"/>
          </a:p>
          <a:p>
            <a:pPr>
              <a:buFontTx/>
              <a:buChar char="•"/>
            </a:pPr>
            <a:r>
              <a:rPr lang="sk-SK" sz="1800" dirty="0"/>
              <a:t> pre analógový </a:t>
            </a:r>
            <a:r>
              <a:rPr lang="sk-SK" sz="1800" dirty="0" err="1"/>
              <a:t>tf</a:t>
            </a:r>
            <a:r>
              <a:rPr lang="sk-SK" sz="1800" dirty="0"/>
              <a:t>.- dolných 4 kHz; pre ISDN až do 80 kHz (pri prenose ISDN je pásmo pre </a:t>
            </a:r>
            <a:r>
              <a:rPr lang="sk-SK" sz="1800" dirty="0" err="1"/>
              <a:t>dig</a:t>
            </a:r>
            <a:r>
              <a:rPr lang="sk-SK" sz="1800" dirty="0"/>
              <a:t>. dáta zmenšené...)</a:t>
            </a:r>
          </a:p>
          <a:p>
            <a:pPr>
              <a:buFontTx/>
              <a:buChar char="•"/>
            </a:pPr>
            <a:r>
              <a:rPr lang="sk-SK" sz="1800" dirty="0"/>
              <a:t> dosah 5,5 km</a:t>
            </a:r>
          </a:p>
          <a:p>
            <a:pPr>
              <a:buFontTx/>
              <a:buChar char="•"/>
            </a:pPr>
            <a:r>
              <a:rPr lang="sk-SK" sz="1800" dirty="0"/>
              <a:t> prenos v rámcoch po </a:t>
            </a:r>
            <a:r>
              <a:rPr lang="sk-SK" sz="1800" dirty="0" err="1"/>
              <a:t>Cu</a:t>
            </a:r>
            <a:r>
              <a:rPr lang="sk-SK" sz="1800" dirty="0"/>
              <a:t>- vedeniach</a:t>
            </a:r>
          </a:p>
          <a:p>
            <a:pPr>
              <a:buFontTx/>
              <a:buChar char="•"/>
            </a:pPr>
            <a:r>
              <a:rPr lang="sk-SK" sz="1800" dirty="0"/>
              <a:t> variant</a:t>
            </a:r>
            <a:r>
              <a:rPr lang="en-US" sz="1800" dirty="0"/>
              <a:t>y</a:t>
            </a:r>
            <a:r>
              <a:rPr lang="cs-CZ" sz="1800" dirty="0"/>
              <a:t> </a:t>
            </a:r>
            <a:r>
              <a:rPr lang="sk-SK" sz="1800" dirty="0"/>
              <a:t> </a:t>
            </a:r>
            <a:r>
              <a:rPr lang="sk-SK" sz="1800" b="1" dirty="0" err="1"/>
              <a:t>Full</a:t>
            </a:r>
            <a:r>
              <a:rPr lang="sk-SK" sz="1800" b="1" dirty="0"/>
              <a:t> / </a:t>
            </a:r>
            <a:r>
              <a:rPr lang="sk-SK" sz="1800" b="1" dirty="0" err="1"/>
              <a:t>Lite</a:t>
            </a:r>
            <a:r>
              <a:rPr lang="sk-SK" sz="1800" b="1" dirty="0"/>
              <a:t> - viď ďalej </a:t>
            </a:r>
            <a:r>
              <a:rPr lang="en-US" sz="1800" b="1" dirty="0"/>
              <a:t>    </a:t>
            </a:r>
            <a:r>
              <a:rPr lang="sk-SK" sz="1800" dirty="0"/>
              <a:t>(</a:t>
            </a:r>
            <a:r>
              <a:rPr lang="sk-SK" sz="1800" dirty="0" err="1"/>
              <a:t>lite</a:t>
            </a:r>
            <a:r>
              <a:rPr lang="sk-SK" sz="1800" dirty="0"/>
              <a:t> je bez </a:t>
            </a:r>
            <a:r>
              <a:rPr lang="sk-SK" sz="1800" dirty="0" err="1"/>
              <a:t>splitterov</a:t>
            </a:r>
            <a:r>
              <a:rPr lang="en-US" sz="1800" dirty="0"/>
              <a:t>, m</a:t>
            </a:r>
            <a:r>
              <a:rPr lang="sk-SK" sz="1800" dirty="0"/>
              <a:t>á</a:t>
            </a:r>
            <a:r>
              <a:rPr lang="en-US" sz="1800" dirty="0"/>
              <a:t> </a:t>
            </a:r>
            <a:r>
              <a:rPr lang="en-US" sz="1800" dirty="0" err="1"/>
              <a:t>polovicu</a:t>
            </a:r>
            <a:r>
              <a:rPr lang="en-US" sz="1800" dirty="0"/>
              <a:t> p</a:t>
            </a:r>
            <a:r>
              <a:rPr lang="sk-SK" sz="1800" dirty="0"/>
              <a:t>á</a:t>
            </a:r>
            <a:r>
              <a:rPr lang="en-US" sz="1800" dirty="0" err="1"/>
              <a:t>sma</a:t>
            </a:r>
            <a:r>
              <a:rPr lang="sk-SK" sz="1800" dirty="0"/>
              <a:t> a neprenáša ISDN, iba ak POTS)</a:t>
            </a:r>
            <a:endParaRPr lang="cs-CZ" sz="1800" dirty="0"/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323850" y="1628775"/>
            <a:ext cx="8424863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 = Assymmetric Digital Subscriber 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800"/>
              <a:t> prenos v preloženom pásme (modulačná metóda)</a:t>
            </a:r>
          </a:p>
          <a:p>
            <a:pPr>
              <a:spcBef>
                <a:spcPct val="50000"/>
              </a:spcBef>
            </a:pPr>
            <a:r>
              <a:rPr lang="sk-SK" sz="1800"/>
              <a:t>- štandardy ANSI (T1.413  skupiny T1E1.4), ETSI (európske požiadavky pridané ku T1.413) a ITU (skupiny štandardov ITU-T G.992.1, 992.2, 992.3/4, 992.5  a pod. – možno zadarmo stiahnuť zo stránky: ITU  - </a:t>
            </a:r>
            <a:r>
              <a:rPr lang="en-US" sz="1800"/>
              <a:t>P</a:t>
            </a:r>
            <a:r>
              <a:rPr lang="sk-SK" sz="1800"/>
              <a:t>ublications –   ITU-T)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497888" cy="4572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>
                <a:solidFill>
                  <a:schemeClr val="bg1"/>
                </a:solidFill>
              </a:rPr>
              <a:t>ADSL 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192519" name="AutoShape 7"/>
          <p:cNvSpPr>
            <a:spLocks noChangeArrowheads="1"/>
          </p:cNvSpPr>
          <p:nvPr/>
        </p:nvSpPr>
        <p:spPr bwMode="auto">
          <a:xfrm>
            <a:off x="3708400" y="6237288"/>
            <a:ext cx="360363" cy="288925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164B-D071-42D8-BEC0-0D48F921D70E}" type="slidenum">
              <a:rPr lang="en-US"/>
              <a:pPr/>
              <a:t>4</a:t>
            </a:fld>
            <a:endParaRPr lang="en-US"/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583612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539750" y="4076700"/>
            <a:ext cx="7345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Obr. </a:t>
            </a:r>
            <a:r>
              <a:rPr lang="sk-SK" sz="1800" b="1"/>
              <a:t>1 </a:t>
            </a:r>
            <a:r>
              <a:rPr lang="sk-SK" sz="1800"/>
              <a:t>Obsadenie spektra jednotlivými variantmi ADSL </a:t>
            </a:r>
            <a:r>
              <a:rPr lang="en-US" sz="1800"/>
              <a:t>[2]</a:t>
            </a:r>
            <a:endParaRPr lang="cs-CZ" sz="1800" b="1"/>
          </a:p>
        </p:txBody>
      </p:sp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83883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323850" y="6453188"/>
            <a:ext cx="763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Tab.1 </a:t>
            </a:r>
            <a:r>
              <a:rPr lang="sk-SK" sz="1800"/>
              <a:t>Porovnanie variantov ADSL</a:t>
            </a:r>
            <a:endParaRPr lang="cs-CZ" sz="1800" b="1"/>
          </a:p>
        </p:txBody>
      </p:sp>
      <p:sp>
        <p:nvSpPr>
          <p:cNvPr id="193544" name="Oval 8"/>
          <p:cNvSpPr>
            <a:spLocks noChangeArrowheads="1"/>
          </p:cNvSpPr>
          <p:nvPr/>
        </p:nvSpPr>
        <p:spPr bwMode="auto">
          <a:xfrm>
            <a:off x="7092950" y="1196975"/>
            <a:ext cx="647700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45" name="Oval 9"/>
          <p:cNvSpPr>
            <a:spLocks noChangeArrowheads="1"/>
          </p:cNvSpPr>
          <p:nvPr/>
        </p:nvSpPr>
        <p:spPr bwMode="auto">
          <a:xfrm>
            <a:off x="1979613" y="1196975"/>
            <a:ext cx="1584325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46" name="Oval 10"/>
          <p:cNvSpPr>
            <a:spLocks noChangeArrowheads="1"/>
          </p:cNvSpPr>
          <p:nvPr/>
        </p:nvSpPr>
        <p:spPr bwMode="auto">
          <a:xfrm>
            <a:off x="3419475" y="333375"/>
            <a:ext cx="10080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47" name="Oval 11"/>
          <p:cNvSpPr>
            <a:spLocks noChangeArrowheads="1"/>
          </p:cNvSpPr>
          <p:nvPr/>
        </p:nvSpPr>
        <p:spPr bwMode="auto">
          <a:xfrm>
            <a:off x="7092950" y="333375"/>
            <a:ext cx="647700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49" name="AutoShape 13"/>
          <p:cNvSpPr>
            <a:spLocks noChangeArrowheads="1"/>
          </p:cNvSpPr>
          <p:nvPr/>
        </p:nvSpPr>
        <p:spPr bwMode="auto">
          <a:xfrm>
            <a:off x="7667625" y="620713"/>
            <a:ext cx="360363" cy="288925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550" name="Freeform 14"/>
          <p:cNvSpPr>
            <a:spLocks/>
          </p:cNvSpPr>
          <p:nvPr/>
        </p:nvSpPr>
        <p:spPr bwMode="auto">
          <a:xfrm>
            <a:off x="682625" y="1771650"/>
            <a:ext cx="2593975" cy="1441450"/>
          </a:xfrm>
          <a:custGeom>
            <a:avLst/>
            <a:gdLst>
              <a:gd name="T0" fmla="*/ 0 w 1724"/>
              <a:gd name="T1" fmla="*/ 37 h 1081"/>
              <a:gd name="T2" fmla="*/ 318 w 1724"/>
              <a:gd name="T3" fmla="*/ 83 h 1081"/>
              <a:gd name="T4" fmla="*/ 1180 w 1724"/>
              <a:gd name="T5" fmla="*/ 536 h 1081"/>
              <a:gd name="T6" fmla="*/ 1724 w 1724"/>
              <a:gd name="T7" fmla="*/ 108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4" h="1081">
                <a:moveTo>
                  <a:pt x="0" y="37"/>
                </a:moveTo>
                <a:cubicBezTo>
                  <a:pt x="60" y="18"/>
                  <a:pt x="121" y="0"/>
                  <a:pt x="318" y="83"/>
                </a:cubicBezTo>
                <a:cubicBezTo>
                  <a:pt x="515" y="166"/>
                  <a:pt x="946" y="370"/>
                  <a:pt x="1180" y="536"/>
                </a:cubicBezTo>
                <a:cubicBezTo>
                  <a:pt x="1414" y="702"/>
                  <a:pt x="1633" y="983"/>
                  <a:pt x="1724" y="10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1042988" y="2205038"/>
            <a:ext cx="936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ISDN-BA</a:t>
            </a:r>
            <a:endParaRPr lang="cs-CZ" sz="1200"/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6659563" y="3573463"/>
            <a:ext cx="2484437" cy="952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Echo </a:t>
            </a:r>
            <a:r>
              <a:rPr lang="sk-SK" dirty="0" err="1" smtClean="0"/>
              <a:t>Cancellation-systém</a:t>
            </a:r>
            <a:r>
              <a:rPr lang="sk-SK" dirty="0" smtClean="0"/>
              <a:t> </a:t>
            </a:r>
            <a:r>
              <a:rPr lang="sk-SK" dirty="0"/>
              <a:t>pre potláčanie </a:t>
            </a:r>
            <a:r>
              <a:rPr lang="sk-SK" dirty="0" err="1"/>
              <a:t>presluchov</a:t>
            </a:r>
            <a:r>
              <a:rPr lang="sk-SK" dirty="0"/>
              <a:t> medzi </a:t>
            </a:r>
            <a:r>
              <a:rPr lang="sk-SK" dirty="0" err="1"/>
              <a:t>up</a:t>
            </a:r>
            <a:r>
              <a:rPr lang="sk-SK" dirty="0"/>
              <a:t> a </a:t>
            </a:r>
            <a:r>
              <a:rPr lang="sk-SK" dirty="0" err="1"/>
              <a:t>down</a:t>
            </a:r>
            <a:r>
              <a:rPr lang="sk-SK" dirty="0"/>
              <a:t> pri </a:t>
            </a:r>
            <a:r>
              <a:rPr lang="sk-SK" dirty="0" err="1"/>
              <a:t>zdieľaní</a:t>
            </a:r>
            <a:r>
              <a:rPr lang="sk-SK" dirty="0"/>
              <a:t> spoločného pásma</a:t>
            </a:r>
            <a:endParaRPr lang="cs-CZ" dirty="0"/>
          </a:p>
        </p:txBody>
      </p:sp>
      <p:sp>
        <p:nvSpPr>
          <p:cNvPr id="193553" name="Line 17"/>
          <p:cNvSpPr>
            <a:spLocks noChangeShapeType="1"/>
          </p:cNvSpPr>
          <p:nvPr/>
        </p:nvSpPr>
        <p:spPr bwMode="auto">
          <a:xfrm>
            <a:off x="7164388" y="1484313"/>
            <a:ext cx="71437" cy="208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2051050" y="260350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nosn</a:t>
            </a:r>
            <a:r>
              <a:rPr lang="sk-SK" dirty="0"/>
              <a:t>é </a:t>
            </a:r>
            <a:r>
              <a:rPr lang="sk-SK" dirty="0" smtClean="0"/>
              <a:t>7. </a:t>
            </a:r>
            <a:r>
              <a:rPr lang="sk-SK" dirty="0"/>
              <a:t>až 31.</a:t>
            </a:r>
            <a:endParaRPr lang="cs-CZ" dirty="0"/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3995738" y="836613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nosn</a:t>
            </a:r>
            <a:r>
              <a:rPr lang="sk-SK"/>
              <a:t>é 32. až 255.</a:t>
            </a:r>
            <a:endParaRPr lang="cs-CZ"/>
          </a:p>
        </p:txBody>
      </p:sp>
      <p:sp>
        <p:nvSpPr>
          <p:cNvPr id="2" name="BlokTextu 1"/>
          <p:cNvSpPr txBox="1"/>
          <p:nvPr/>
        </p:nvSpPr>
        <p:spPr>
          <a:xfrm>
            <a:off x="755576" y="362527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(</a:t>
            </a:r>
            <a:r>
              <a:rPr lang="sk-SK" dirty="0" smtClean="0"/>
              <a:t>POTS)</a:t>
            </a:r>
            <a:endParaRPr lang="sk-SK" dirty="0"/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755576" y="299695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8339505" y="4646040"/>
            <a:ext cx="37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endParaRPr lang="sk-SK" sz="2000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031625" y="6145411"/>
            <a:ext cx="70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max. </a:t>
            </a:r>
            <a:r>
              <a:rPr lang="en-US" dirty="0" err="1" smtClean="0">
                <a:solidFill>
                  <a:srgbClr val="7030A0"/>
                </a:solidFill>
              </a:rPr>
              <a:t>teoretick</a:t>
            </a:r>
            <a:r>
              <a:rPr lang="sk-SK" dirty="0" smtClean="0">
                <a:solidFill>
                  <a:srgbClr val="7030A0"/>
                </a:solidFill>
              </a:rPr>
              <a:t>é hodnoty, pre ktoré rámec </a:t>
            </a:r>
            <a:r>
              <a:rPr lang="sk-SK" dirty="0" err="1" smtClean="0">
                <a:solidFill>
                  <a:srgbClr val="7030A0"/>
                </a:solidFill>
              </a:rPr>
              <a:t>ADSL</a:t>
            </a:r>
            <a:r>
              <a:rPr lang="sk-SK" dirty="0" smtClean="0">
                <a:solidFill>
                  <a:srgbClr val="7030A0"/>
                </a:solidFill>
              </a:rPr>
              <a:t> nie je dimenzovaný</a:t>
            </a:r>
            <a:endParaRPr lang="sk-SK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64E7-2C35-449F-B659-698757D6873D}" type="slidenum">
              <a:rPr lang="en-US"/>
              <a:pPr/>
              <a:t>5</a:t>
            </a:fld>
            <a:endParaRPr lang="en-US"/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2700"/>
            <a:ext cx="934878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E885-40EA-42AC-B755-43F948E7F5A5}" type="slidenum">
              <a:rPr lang="en-US"/>
              <a:pPr/>
              <a:t>6</a:t>
            </a:fld>
            <a:endParaRPr lang="en-US"/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250825" y="260350"/>
            <a:ext cx="8713788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btw., vzťah medzi šírkou pásma a dátovou rýchlosťou:   </a:t>
            </a:r>
          </a:p>
          <a:p>
            <a:pPr>
              <a:spcBef>
                <a:spcPct val="50000"/>
              </a:spcBef>
            </a:pPr>
            <a:endParaRPr lang="sk-SK" sz="1800" b="1"/>
          </a:p>
          <a:p>
            <a:pPr>
              <a:spcBef>
                <a:spcPct val="50000"/>
              </a:spcBef>
            </a:pPr>
            <a:r>
              <a:rPr lang="sk-SK" sz="1800" b="1"/>
              <a:t>Shannonova-Hartleyova teoréma</a:t>
            </a:r>
            <a:r>
              <a:rPr lang="sk-SK" sz="1800"/>
              <a:t> pre kapacitu prenosu digitálneho signálu so stredným výkonom S cez zašumený (frekvenčný) kanál, pričom ide o aditívny Gaussov šum s</a:t>
            </a:r>
            <a:r>
              <a:rPr lang="en-US" sz="1800"/>
              <a:t>o stredn</a:t>
            </a:r>
            <a:r>
              <a:rPr lang="sk-SK" sz="1800"/>
              <a:t>ým výkonom N:</a:t>
            </a:r>
            <a:endParaRPr lang="cs-CZ" sz="1800"/>
          </a:p>
        </p:txBody>
      </p:sp>
      <p:graphicFrame>
        <p:nvGraphicFramePr>
          <p:cNvPr id="191497" name="Object 9"/>
          <p:cNvGraphicFramePr>
            <a:graphicFrameLocks noChangeAspect="1"/>
          </p:cNvGraphicFramePr>
          <p:nvPr/>
        </p:nvGraphicFramePr>
        <p:xfrm>
          <a:off x="827088" y="2133600"/>
          <a:ext cx="18002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1" name="Equation" r:id="rId3" imgW="1168200" imgH="431640" progId="Equation.3">
                  <p:embed/>
                </p:oleObj>
              </mc:Choice>
              <mc:Fallback>
                <p:oleObj name="Equation" r:id="rId3" imgW="11682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33600"/>
                        <a:ext cx="18002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3276600" y="22764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[bps]  ... </a:t>
            </a:r>
            <a:r>
              <a:rPr lang="sk-SK" sz="1800"/>
              <a:t>   </a:t>
            </a:r>
            <a:r>
              <a:rPr lang="en-US" sz="1800"/>
              <a:t>kapacita kan</a:t>
            </a:r>
            <a:r>
              <a:rPr lang="sk-SK" sz="1800"/>
              <a:t>ál</a:t>
            </a:r>
            <a:r>
              <a:rPr lang="en-US" sz="1800"/>
              <a:t>a</a:t>
            </a:r>
            <a:endParaRPr lang="cs-CZ" sz="1800"/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3851275" y="2784475"/>
            <a:ext cx="4681538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B ... šírka pásma </a:t>
            </a:r>
            <a:r>
              <a:rPr lang="en-US" sz="1800"/>
              <a:t>[Hz]</a:t>
            </a:r>
          </a:p>
          <a:p>
            <a:pPr>
              <a:spcBef>
                <a:spcPct val="50000"/>
              </a:spcBef>
            </a:pPr>
            <a:r>
              <a:rPr lang="en-US" sz="1800"/>
              <a:t>S ...v</a:t>
            </a:r>
            <a:r>
              <a:rPr lang="sk-SK" sz="1800"/>
              <a:t>ý</a:t>
            </a:r>
            <a:r>
              <a:rPr lang="en-US" sz="1800"/>
              <a:t>kon sign</a:t>
            </a:r>
            <a:r>
              <a:rPr lang="sk-SK" sz="1800"/>
              <a:t>á</a:t>
            </a:r>
            <a:r>
              <a:rPr lang="en-US" sz="1800"/>
              <a:t>lu v danom p</a:t>
            </a:r>
            <a:r>
              <a:rPr lang="sk-SK" sz="1800"/>
              <a:t>á</a:t>
            </a:r>
            <a:r>
              <a:rPr lang="en-US" sz="1800"/>
              <a:t>sme [V</a:t>
            </a:r>
            <a:r>
              <a:rPr lang="en-US" sz="1800" baseline="30000"/>
              <a:t>2</a:t>
            </a:r>
            <a:r>
              <a:rPr lang="en-US" sz="1800"/>
              <a:t>]</a:t>
            </a:r>
          </a:p>
          <a:p>
            <a:pPr>
              <a:spcBef>
                <a:spcPct val="50000"/>
              </a:spcBef>
            </a:pPr>
            <a:r>
              <a:rPr lang="en-US" sz="1800"/>
              <a:t>N...v</a:t>
            </a:r>
            <a:r>
              <a:rPr lang="sk-SK" sz="1800"/>
              <a:t>ýkon šumu v danom pásme </a:t>
            </a:r>
            <a:r>
              <a:rPr lang="en-US" sz="1800"/>
              <a:t>[V</a:t>
            </a:r>
            <a:r>
              <a:rPr lang="sk-SK" sz="1800" baseline="30000"/>
              <a:t>2</a:t>
            </a:r>
            <a:r>
              <a:rPr lang="en-US" sz="1800"/>
              <a:t>]</a:t>
            </a:r>
            <a:endParaRPr lang="sk-SK" sz="1800"/>
          </a:p>
          <a:p>
            <a:pPr>
              <a:spcBef>
                <a:spcPct val="50000"/>
              </a:spcBef>
            </a:pPr>
            <a:r>
              <a:rPr lang="sk-SK" sz="1800"/>
              <a:t>S/N . .. pomer signál/šum </a:t>
            </a:r>
            <a:r>
              <a:rPr lang="en-US" sz="1800"/>
              <a:t>[</a:t>
            </a:r>
            <a:r>
              <a:rPr lang="sk-SK" sz="1800"/>
              <a:t>bezrozmerné!</a:t>
            </a:r>
            <a:r>
              <a:rPr lang="en-US" sz="1800"/>
              <a:t>]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AD75-2693-4F0C-A8EA-5C79E9C28F88}" type="slidenum">
              <a:rPr lang="en-US"/>
              <a:pPr/>
              <a:t>7</a:t>
            </a:fld>
            <a:endParaRPr lang="en-US"/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7056438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655161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Obr.2  </a:t>
            </a:r>
            <a:r>
              <a:rPr lang="sk-SK" sz="1800"/>
              <a:t>Typické ukončenie ADSL prípojky na strane účastníka</a:t>
            </a:r>
            <a:endParaRPr lang="cs-CZ" sz="1800" b="1"/>
          </a:p>
        </p:txBody>
      </p:sp>
      <p:pic>
        <p:nvPicPr>
          <p:cNvPr id="194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7091363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323850" y="3573463"/>
            <a:ext cx="6624638" cy="376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Obr.3-a  </a:t>
            </a:r>
            <a:r>
              <a:rPr lang="sk-SK" sz="1800"/>
              <a:t>Usporiadanie ADSL prípojky so splittermi</a:t>
            </a:r>
            <a:endParaRPr lang="cs-CZ" sz="1800" b="1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3851275" y="6365875"/>
            <a:ext cx="37449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ATU-C =ADSL transceiver unit at the central office, ATU-R .....at the Remote home or business</a:t>
            </a:r>
            <a:endParaRPr lang="cs-CZ" sz="1200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219700" y="260350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rozbočovač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30EC-5A4B-4AD5-B1D5-26310195C795}" type="slidenum">
              <a:rPr lang="en-US"/>
              <a:pPr/>
              <a:t>8</a:t>
            </a:fld>
            <a:endParaRPr lang="en-US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87487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- </a:t>
            </a:r>
            <a:r>
              <a:rPr lang="sk-SK" sz="1800" b="1"/>
              <a:t>mikrofilter</a:t>
            </a:r>
            <a:r>
              <a:rPr lang="sk-SK" sz="1800"/>
              <a:t> – filter pre vybratie </a:t>
            </a:r>
            <a:r>
              <a:rPr lang="sk-SK" sz="1800" b="1"/>
              <a:t>len 4 kHz-hovorového</a:t>
            </a:r>
            <a:r>
              <a:rPr lang="sk-SK" sz="1800"/>
              <a:t> pásma (pripojený na účastnícku zásuvku) - zjednodušené riešenie pre paralelného účastníka, ktorý nechce širokopásmové dáta, alebo jednoducho – pre pripojenie telefónneho zariadenia k linke ADSL (niektorí výrobcovia označujú svoje výrobky ako mikrofiltre, aj keď  ide v podstate o splitre, pretože rozbočujú signál na tf. a dátové pásmo)</a:t>
            </a:r>
            <a:endParaRPr lang="cs-CZ" sz="1800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1187450" y="2205038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2411413" y="2205038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2411413" y="45085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87" name="Rectangle 11"/>
          <p:cNvSpPr>
            <a:spLocks noChangeArrowheads="1"/>
          </p:cNvSpPr>
          <p:nvPr/>
        </p:nvSpPr>
        <p:spPr bwMode="auto">
          <a:xfrm>
            <a:off x="3132138" y="2060575"/>
            <a:ext cx="287337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3788" name="Rectangle 12"/>
          <p:cNvSpPr>
            <a:spLocks noChangeArrowheads="1"/>
          </p:cNvSpPr>
          <p:nvPr/>
        </p:nvSpPr>
        <p:spPr bwMode="auto">
          <a:xfrm>
            <a:off x="3132138" y="4005263"/>
            <a:ext cx="287337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3789" name="Rectangle 13"/>
          <p:cNvSpPr>
            <a:spLocks noChangeArrowheads="1"/>
          </p:cNvSpPr>
          <p:nvPr/>
        </p:nvSpPr>
        <p:spPr bwMode="auto">
          <a:xfrm>
            <a:off x="2916238" y="3141663"/>
            <a:ext cx="8636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>
            <a:off x="3419475" y="22050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1" name="Line 15"/>
          <p:cNvSpPr>
            <a:spLocks noChangeShapeType="1"/>
          </p:cNvSpPr>
          <p:nvPr/>
        </p:nvSpPr>
        <p:spPr bwMode="auto">
          <a:xfrm>
            <a:off x="2411413" y="33575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>
            <a:off x="2411413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>
            <a:off x="3419475" y="41497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5" name="Line 19"/>
          <p:cNvSpPr>
            <a:spLocks noChangeShapeType="1"/>
          </p:cNvSpPr>
          <p:nvPr/>
        </p:nvSpPr>
        <p:spPr bwMode="auto">
          <a:xfrm>
            <a:off x="3781425" y="33575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2916238" y="3141663"/>
            <a:ext cx="9366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/>
              <a:t>modem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/>
              <a:t>ATU-R</a:t>
            </a:r>
            <a:endParaRPr lang="cs-CZ"/>
          </a:p>
        </p:txBody>
      </p:sp>
      <p:sp>
        <p:nvSpPr>
          <p:cNvPr id="203797" name="phone3"/>
          <p:cNvSpPr>
            <a:spLocks noEditPoints="1" noChangeArrowheads="1"/>
          </p:cNvSpPr>
          <p:nvPr/>
        </p:nvSpPr>
        <p:spPr bwMode="auto">
          <a:xfrm>
            <a:off x="3995738" y="1916113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8" name="laptop"/>
          <p:cNvSpPr>
            <a:spLocks noEditPoints="1" noChangeArrowheads="1"/>
          </p:cNvSpPr>
          <p:nvPr/>
        </p:nvSpPr>
        <p:spPr bwMode="auto">
          <a:xfrm>
            <a:off x="4211638" y="2781300"/>
            <a:ext cx="936625" cy="719138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799" name="phone3"/>
          <p:cNvSpPr>
            <a:spLocks noEditPoints="1" noChangeArrowheads="1"/>
          </p:cNvSpPr>
          <p:nvPr/>
        </p:nvSpPr>
        <p:spPr bwMode="auto">
          <a:xfrm>
            <a:off x="4067175" y="3860800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>
            <a:off x="2700338" y="1773238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mikrofilter</a:t>
            </a:r>
            <a:endParaRPr lang="cs-CZ" b="1"/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>
            <a:off x="2700338" y="3716338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mikrofilter</a:t>
            </a:r>
            <a:endParaRPr lang="cs-CZ" b="1"/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1042988" y="2276475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účastnícke vedenie</a:t>
            </a:r>
            <a:endParaRPr lang="cs-CZ"/>
          </a:p>
        </p:txBody>
      </p:sp>
      <p:sp>
        <p:nvSpPr>
          <p:cNvPr id="203803" name="Text Box 27"/>
          <p:cNvSpPr txBox="1">
            <a:spLocks noChangeArrowheads="1"/>
          </p:cNvSpPr>
          <p:nvPr/>
        </p:nvSpPr>
        <p:spPr bwMode="auto">
          <a:xfrm>
            <a:off x="755650" y="5734050"/>
            <a:ext cx="6624638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 b="1"/>
              <a:t>Obr.3-b  </a:t>
            </a:r>
            <a:r>
              <a:rPr lang="sk-SK" sz="1800"/>
              <a:t>Usporiadanie ADSL prípojek s mikrofiltrami</a:t>
            </a:r>
            <a:endParaRPr lang="cs-CZ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1193-BA1B-419D-9805-1197A01FBFDD}" type="slidenum">
              <a:rPr lang="en-US"/>
              <a:pPr/>
              <a:t>9</a:t>
            </a:fld>
            <a:endParaRPr lang="en-US"/>
          </a:p>
        </p:txBody>
      </p:sp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3513138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611188" y="404813"/>
            <a:ext cx="432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800"/>
              <a:t>Splitter (mikrofilter)</a:t>
            </a:r>
            <a:endParaRPr lang="cs-CZ" sz="1800"/>
          </a:p>
        </p:txBody>
      </p:sp>
      <p:pic>
        <p:nvPicPr>
          <p:cNvPr id="202766" name="Picture 14" descr="Image of XF-1e Professional ADSL 2+ Microfil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33600"/>
            <a:ext cx="4392612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755650" y="6308725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http://www.broadbandbuyer.co.uk/Shop/ShopDetail.asp?ProductID=1652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1110</Words>
  <Application>Microsoft Office PowerPoint</Application>
  <PresentationFormat>Prezentácia na obrazovke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Default Design</vt:lpstr>
      <vt:lpstr>Beam</vt:lpstr>
      <vt:lpstr>Equation</vt:lpstr>
      <vt:lpstr>Technológia ADSL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Technológia ADSL</dc:title>
  <dc:creator>L.Macekova</dc:creator>
  <cp:lastModifiedBy>macekova</cp:lastModifiedBy>
  <cp:revision>104</cp:revision>
  <dcterms:created xsi:type="dcterms:W3CDTF">2007-11-27T09:23:40Z</dcterms:created>
  <dcterms:modified xsi:type="dcterms:W3CDTF">2014-11-20T15:27:56Z</dcterms:modified>
</cp:coreProperties>
</file>