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4"/>
  </p:notesMasterIdLst>
  <p:sldIdLst>
    <p:sldId id="256" r:id="rId2"/>
    <p:sldId id="265" r:id="rId3"/>
    <p:sldId id="286" r:id="rId4"/>
    <p:sldId id="267" r:id="rId5"/>
    <p:sldId id="263" r:id="rId6"/>
    <p:sldId id="272" r:id="rId7"/>
    <p:sldId id="269" r:id="rId8"/>
    <p:sldId id="270" r:id="rId9"/>
    <p:sldId id="273" r:id="rId10"/>
    <p:sldId id="271" r:id="rId11"/>
    <p:sldId id="275" r:id="rId12"/>
    <p:sldId id="283" r:id="rId13"/>
    <p:sldId id="287" r:id="rId14"/>
    <p:sldId id="292" r:id="rId15"/>
    <p:sldId id="293" r:id="rId16"/>
    <p:sldId id="257" r:id="rId17"/>
    <p:sldId id="278" r:id="rId18"/>
    <p:sldId id="288" r:id="rId19"/>
    <p:sldId id="279" r:id="rId20"/>
    <p:sldId id="284" r:id="rId21"/>
    <p:sldId id="258" r:id="rId22"/>
    <p:sldId id="274" r:id="rId23"/>
    <p:sldId id="289" r:id="rId24"/>
    <p:sldId id="261" r:id="rId25"/>
    <p:sldId id="290" r:id="rId26"/>
    <p:sldId id="299" r:id="rId27"/>
    <p:sldId id="291" r:id="rId28"/>
    <p:sldId id="300" r:id="rId29"/>
    <p:sldId id="285" r:id="rId30"/>
    <p:sldId id="301" r:id="rId31"/>
    <p:sldId id="281" r:id="rId32"/>
    <p:sldId id="302" r:id="rId33"/>
    <p:sldId id="296" r:id="rId34"/>
    <p:sldId id="297" r:id="rId35"/>
    <p:sldId id="303" r:id="rId36"/>
    <p:sldId id="304" r:id="rId37"/>
    <p:sldId id="268" r:id="rId38"/>
    <p:sldId id="305" r:id="rId39"/>
    <p:sldId id="294" r:id="rId40"/>
    <p:sldId id="295" r:id="rId41"/>
    <p:sldId id="298" r:id="rId42"/>
    <p:sldId id="259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FA8A5-38A7-4F10-9E21-93A34B9EE4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27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327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27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3D722B-0862-44D7-8A3F-293260E5DE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3DF5-760A-4BF1-92A7-EFFA54B36E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CFB5-05F4-4BE3-8318-1A282E3604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B215-8E87-4A14-BA9D-EB7AC24C75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8110-C772-46E5-923D-0E3C8620B6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5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CAFC-42A0-4AF8-802F-07F325D3D2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2C5A-35A0-4289-9C38-DCA473B864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4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824D-3CDC-4C01-B3CF-0BC36D5FDD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A787-0BA4-435D-B13A-1F116AF2B5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CC15-EAD2-4493-A224-08B8754A0A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3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9CCA-272A-417C-AA3C-D0542086BB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48E862-A023-4770-A00C-0A030BFA501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5/50/PAM_neutral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1/BPSK_Gray_Coded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e/QPSK_timing_diagram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8/8f/QPSK_Gray_Coded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en/3/37/Transmitter_QPSK_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1/1a/Receiver_QPSK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s.rwth-aachen.de/Projekte/Theo/OFDM/OFDM_en.html" TargetMode="External"/><Relationship Id="rId5" Type="http://schemas.openxmlformats.org/officeDocument/2006/relationships/hyperlink" Target="http://infowimax.blogspot.com/2008/05/un-panorama-de-ofdm.html" TargetMode="Externa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//upload.wikimedia.org/wikipedia/commons/f/ff/Convolutional_code_trellis_diagram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ep.com.au/upload/DSL_Modulation_Technique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Manchester_encoding_both_conventions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E3268AD-F4FF-45E4-9F3F-42C3A3FAC14D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508750" cy="2209800"/>
          </a:xfrm>
        </p:spPr>
        <p:txBody>
          <a:bodyPr/>
          <a:lstStyle/>
          <a:p>
            <a:r>
              <a:rPr lang="sk-SK" sz="4400" dirty="0"/>
              <a:t>Metódy prenosu v </a:t>
            </a:r>
            <a:r>
              <a:rPr lang="sk-SK" sz="4400"/>
              <a:t>prístupových </a:t>
            </a:r>
            <a:r>
              <a:rPr lang="sk-SK" sz="4400" smtClean="0"/>
              <a:t>sieťach </a:t>
            </a:r>
            <a:endParaRPr 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Prístupové siete </a:t>
            </a:r>
          </a:p>
          <a:p>
            <a:r>
              <a:rPr lang="sk-SK" dirty="0"/>
              <a:t>prednášky </a:t>
            </a:r>
          </a:p>
          <a:p>
            <a:r>
              <a:rPr lang="sk-SK" smtClean="0"/>
              <a:t>201</a:t>
            </a:r>
            <a:r>
              <a:rPr lang="en-US" smtClean="0"/>
              <a:t>4/15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7C-F8EF-45D7-9DE0-7291D2B331EB}" type="slidenum">
              <a:rPr lang="cs-CZ"/>
              <a:pPr/>
              <a:t>10</a:t>
            </a:fld>
            <a:endParaRPr lang="cs-CZ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3097212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2B1Q</a:t>
            </a:r>
            <a:endParaRPr lang="cs-CZ" sz="2400" b="1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70413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16013" y="64912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Obr.8</a:t>
            </a:r>
            <a:endParaRPr lang="cs-CZ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16013" y="20605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Tab.1</a:t>
            </a:r>
            <a:endParaRPr lang="cs-CZ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2555875" y="476250"/>
          <a:ext cx="5511800" cy="1969008"/>
        </p:xfrm>
        <a:graphic>
          <a:graphicData uri="http://schemas.openxmlformats.org/drawingml/2006/table">
            <a:tbl>
              <a:tblPr/>
              <a:tblGrid>
                <a:gridCol w="1349375"/>
                <a:gridCol w="1387475"/>
                <a:gridCol w="1308100"/>
                <a:gridCol w="146685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(polarita)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magnitúda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Quatern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Napätie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395288" y="765175"/>
            <a:ext cx="1368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CC0099"/>
                </a:solidFill>
              </a:rPr>
              <a:t>pre rozhranie U – ISDN-BRA, a HDSL</a:t>
            </a:r>
            <a:endParaRPr lang="cs-CZ" sz="1400">
              <a:solidFill>
                <a:srgbClr val="CC0099"/>
              </a:solidFill>
            </a:endParaRPr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>
            <a:off x="1187450" y="6165850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>
            <a:off x="2339975" y="4652963"/>
            <a:ext cx="0" cy="12969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7" name="Line 85"/>
          <p:cNvSpPr>
            <a:spLocks noChangeShapeType="1"/>
          </p:cNvSpPr>
          <p:nvPr/>
        </p:nvSpPr>
        <p:spPr bwMode="auto">
          <a:xfrm>
            <a:off x="2700338" y="4149725"/>
            <a:ext cx="0" cy="18002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8" name="Line 86"/>
          <p:cNvSpPr>
            <a:spLocks noChangeShapeType="1"/>
          </p:cNvSpPr>
          <p:nvPr/>
        </p:nvSpPr>
        <p:spPr bwMode="auto">
          <a:xfrm flipH="1">
            <a:off x="4356100" y="1341438"/>
            <a:ext cx="1008063" cy="4608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/>
        </p:nvGraphicFramePr>
        <p:xfrm>
          <a:off x="2124075" y="1052513"/>
          <a:ext cx="600075" cy="1366839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A696-ECA8-469D-B116-56366AD0EF32}" type="slidenum">
              <a:rPr lang="cs-CZ"/>
              <a:pPr/>
              <a:t>11</a:t>
            </a:fld>
            <a:endParaRPr lang="cs-CZ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63373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</a:t>
            </a:r>
            <a:r>
              <a:rPr lang="en-US" sz="2400" b="1"/>
              <a:t>PAM</a:t>
            </a:r>
            <a:r>
              <a:rPr lang="sk-SK" sz="2400" b="1"/>
              <a:t> – Pulzná amplitúdová</a:t>
            </a:r>
            <a:r>
              <a:rPr lang="en-US" sz="2400" b="1"/>
              <a:t> </a:t>
            </a:r>
            <a:r>
              <a:rPr lang="sk-SK" sz="2400" b="1"/>
              <a:t>modulácia</a:t>
            </a:r>
            <a:endParaRPr lang="cs-CZ" sz="2400" b="1"/>
          </a:p>
        </p:txBody>
      </p:sp>
      <p:pic>
        <p:nvPicPr>
          <p:cNvPr id="53254" name="Picture 6" descr="Image:PAM neutr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897563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59499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940424" y="1844824"/>
            <a:ext cx="2952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harmonická nosná (pred moduláciou)</a:t>
            </a:r>
            <a:endParaRPr lang="cs-CZ" dirty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932488" y="2491155"/>
            <a:ext cx="1807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PAM stavy</a:t>
            </a:r>
            <a:endParaRPr lang="cs-CZ" dirty="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804025" y="40052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čas</a:t>
            </a:r>
            <a:endParaRPr lang="cs-CZ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547813" y="580548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[Wikipedia]</a:t>
            </a:r>
            <a:endParaRPr lang="cs-CZ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50825" y="58054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Obr.9</a:t>
            </a:r>
            <a:endParaRPr lang="cs-CZ" b="1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11188" y="260350"/>
            <a:ext cx="853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Viacstavov</a:t>
            </a:r>
            <a:r>
              <a:rPr lang="sk-SK" sz="2400" b="1"/>
              <a:t>é metódy -</a:t>
            </a:r>
            <a:r>
              <a:rPr lang="en-US" sz="2400" b="1"/>
              <a:t> </a:t>
            </a:r>
            <a:r>
              <a:rPr lang="sk-SK" sz="2400" b="1"/>
              <a:t>pre prenos v základnom pásme</a:t>
            </a:r>
            <a:endParaRPr lang="en-US" sz="2400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19088" y="6262688"/>
            <a:ext cx="821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používajú sa  </a:t>
            </a:r>
            <a:r>
              <a:rPr lang="sk-SK" b="1"/>
              <a:t>8-PAM</a:t>
            </a:r>
            <a:r>
              <a:rPr lang="sk-SK"/>
              <a:t>  a </a:t>
            </a:r>
            <a:r>
              <a:rPr lang="sk-SK" b="1"/>
              <a:t>16-PAM</a:t>
            </a:r>
            <a:r>
              <a:rPr lang="sk-SK"/>
              <a:t> – v prípojkách SHDSL i., v Ethernete 5-PAM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0722-3EAD-41FE-A95A-75976AD60B17}" type="slidenum">
              <a:rPr lang="cs-CZ"/>
              <a:pPr/>
              <a:t>12</a:t>
            </a:fld>
            <a:endParaRPr lang="cs-CZ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Tab.2</a:t>
            </a:r>
            <a:endParaRPr lang="cs-CZ" b="1"/>
          </a:p>
        </p:txBody>
      </p:sp>
      <p:graphicFrame>
        <p:nvGraphicFramePr>
          <p:cNvPr id="61495" name="Group 55"/>
          <p:cNvGraphicFramePr>
            <a:graphicFrameLocks noGrp="1"/>
          </p:cNvGraphicFramePr>
          <p:nvPr/>
        </p:nvGraphicFramePr>
        <p:xfrm>
          <a:off x="684213" y="1916113"/>
          <a:ext cx="7991475" cy="3535680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3825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Typická šírka pásma pre dig. tok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Bipol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binárna)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Quadrat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úrna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čná (rozdielová)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 QAM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0" y="0"/>
            <a:ext cx="3492500" cy="11906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Modulácie v preloženom pásme – kľúčovanie </a:t>
            </a:r>
            <a:r>
              <a:rPr lang="sk-SK">
                <a:solidFill>
                  <a:schemeClr val="bg1"/>
                </a:solidFill>
              </a:rPr>
              <a:t>(ide o moduláciu analógového sig. digitálnym)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03575" y="333375"/>
            <a:ext cx="4897438" cy="8540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000" b="1"/>
              <a:t>- PSK </a:t>
            </a:r>
            <a:r>
              <a:rPr lang="en-US" b="1"/>
              <a:t>(Phase Shift Keying)</a:t>
            </a:r>
            <a:endParaRPr lang="sk-SK" sz="2000" b="1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000" b="1"/>
              <a:t>- QAM </a:t>
            </a:r>
            <a:r>
              <a:rPr lang="en-US" b="1"/>
              <a:t>(Quadrature Amplitude Modulation)</a:t>
            </a:r>
            <a:endParaRPr lang="cs-CZ" b="1"/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179388" y="5942013"/>
            <a:ext cx="856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5F5F5F"/>
                </a:solidFill>
              </a:rPr>
              <a:t>Pozn.: týmto moduláciám sa hovorí tiež </a:t>
            </a:r>
            <a:r>
              <a:rPr lang="sk-SK" sz="1600" b="1" i="1"/>
              <a:t>vektorové </a:t>
            </a:r>
            <a:r>
              <a:rPr lang="sk-SK" sz="1600">
                <a:solidFill>
                  <a:srgbClr val="5F5F5F"/>
                </a:solidFill>
              </a:rPr>
              <a:t>(ide o moduláciu fázy alebo aj amplitúdy zložkových vektorov I,Q, ktorých súčet tvorí výsledný signál, viď ďalej)</a:t>
            </a:r>
            <a:endParaRPr lang="en-US" sz="160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06A2-1A51-4B9A-ADEC-C2DB51CCCE3C}" type="slidenum">
              <a:rPr lang="cs-CZ"/>
              <a:pPr/>
              <a:t>13</a:t>
            </a:fld>
            <a:endParaRPr lang="cs-CZ"/>
          </a:p>
        </p:txBody>
      </p:sp>
      <p:sp>
        <p:nvSpPr>
          <p:cNvPr id="67586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212289-F9D1-4E67-AC79-CA84D03C3816}" type="slidenum">
              <a:rPr lang="cs-CZ" sz="1000"/>
              <a:pPr algn="r"/>
              <a:t>13</a:t>
            </a:fld>
            <a:endParaRPr lang="cs-CZ" sz="10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QPSK -</a:t>
            </a:r>
            <a:r>
              <a:rPr lang="en-US" sz="2400"/>
              <a:t> Quadrature Phase-Shift Keying</a:t>
            </a:r>
            <a:endParaRPr lang="cs-CZ" sz="240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3960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Obr.10</a:t>
            </a:r>
            <a:r>
              <a:rPr lang="sk-SK" b="1"/>
              <a:t>	</a:t>
            </a:r>
            <a:r>
              <a:rPr lang="sk-SK"/>
              <a:t>Porovnanie BPSK a QPSK v rovine I,Q, a časové priebehy zložiek I,Q</a:t>
            </a:r>
            <a:r>
              <a:rPr lang="en-US"/>
              <a:t> </a:t>
            </a:r>
            <a:endParaRPr lang="cs-CZ"/>
          </a:p>
        </p:txBody>
      </p:sp>
      <p:pic>
        <p:nvPicPr>
          <p:cNvPr id="67589" name="Picture 7" descr="Image:B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3062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Image:QPSK Gray Coded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0363"/>
            <a:ext cx="3179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2268538" y="45815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a) BPSK (</a:t>
            </a:r>
            <a:r>
              <a:rPr lang="en-US"/>
              <a:t>Binary PSK)</a:t>
            </a:r>
            <a:endParaRPr lang="cs-CZ" b="1"/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6732588" y="450850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b) QPSK</a:t>
            </a:r>
            <a:endParaRPr lang="cs-CZ" b="1"/>
          </a:p>
        </p:txBody>
      </p:sp>
      <p:pic>
        <p:nvPicPr>
          <p:cNvPr id="67593" name="Picture 13" descr="Image:QPSK timing di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3200"/>
            <a:ext cx="37449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2555875" y="37163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5" name="Text Box 15"/>
          <p:cNvSpPr txBox="1">
            <a:spLocks noChangeArrowheads="1"/>
          </p:cNvSpPr>
          <p:nvPr/>
        </p:nvSpPr>
        <p:spPr bwMode="auto">
          <a:xfrm>
            <a:off x="873125" y="37179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180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6" name="Line 16"/>
          <p:cNvSpPr>
            <a:spLocks noChangeShapeType="1"/>
          </p:cNvSpPr>
          <p:nvPr/>
        </p:nvSpPr>
        <p:spPr bwMode="auto">
          <a:xfrm flipV="1">
            <a:off x="6291263" y="2590800"/>
            <a:ext cx="804862" cy="803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7" name="Line 17"/>
          <p:cNvSpPr>
            <a:spLocks noChangeShapeType="1"/>
          </p:cNvSpPr>
          <p:nvPr/>
        </p:nvSpPr>
        <p:spPr bwMode="auto">
          <a:xfrm>
            <a:off x="2195513" y="3400425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8" name="Line 18"/>
          <p:cNvSpPr>
            <a:spLocks noChangeShapeType="1"/>
          </p:cNvSpPr>
          <p:nvPr/>
        </p:nvSpPr>
        <p:spPr bwMode="auto">
          <a:xfrm flipH="1">
            <a:off x="1403350" y="3400425"/>
            <a:ext cx="792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771775" y="6583363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 obr.: Wikipedia</a:t>
            </a:r>
            <a:endParaRPr lang="en-US" sz="1200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1908175" y="908050"/>
            <a:ext cx="33845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268538" y="2708275"/>
            <a:ext cx="482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</a:t>
            </a:r>
            <a:r>
              <a:rPr lang="sk-SK" sz="1400" b="1" u="sng"/>
              <a:t>Stavy: </a:t>
            </a:r>
            <a:r>
              <a:rPr lang="en-US" sz="1400" u="sng"/>
              <a:t> amplit</a:t>
            </a:r>
            <a:r>
              <a:rPr lang="sk-SK" sz="1400" u="sng"/>
              <a:t>úda rovnaká, (</a:t>
            </a:r>
            <a:r>
              <a:rPr lang="el-GR" sz="1400" u="sng"/>
              <a:t>ω </a:t>
            </a:r>
            <a:r>
              <a:rPr lang="sk-SK" sz="1400" u="sng"/>
              <a:t>rovnaká), fázy odlišné</a:t>
            </a:r>
            <a:endParaRPr lang="cs-CZ" sz="1400" u="sng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1763713" y="2924175"/>
            <a:ext cx="792162" cy="2889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555875" y="2997200"/>
            <a:ext cx="287338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2555875" y="2565400"/>
            <a:ext cx="2808288" cy="358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700338" y="2924175"/>
            <a:ext cx="2663825" cy="12255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340-00E2-4D02-8414-B298A0AB861A}" type="slidenum">
              <a:rPr lang="cs-CZ"/>
              <a:pPr/>
              <a:t>14</a:t>
            </a:fld>
            <a:endParaRPr lang="cs-CZ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418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838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Obr.13 </a:t>
            </a:r>
            <a:r>
              <a:rPr lang="en-US"/>
              <a:t>Princ</a:t>
            </a:r>
            <a:r>
              <a:rPr lang="sk-SK"/>
              <a:t>íp vzniku vektorového signálu</a:t>
            </a:r>
            <a:r>
              <a:rPr lang="sk-SK" b="1"/>
              <a:t> </a:t>
            </a:r>
            <a:r>
              <a:rPr lang="sk-SK" b="1" u="sng"/>
              <a:t>I-Q </a:t>
            </a:r>
            <a:r>
              <a:rPr lang="sk-SK"/>
              <a:t>(tak sa získava stav u(t))</a:t>
            </a:r>
            <a:endParaRPr lang="cs-CZ" b="1" u="sng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1860550" y="3573463"/>
            <a:ext cx="12700" cy="119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901825" y="4765675"/>
            <a:ext cx="20224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755650" y="677726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/>
              <a:t>I-Q – </a:t>
            </a:r>
            <a:r>
              <a:rPr lang="en-US" b="1" i="1" dirty="0" err="1" smtClean="0"/>
              <a:t>modul</a:t>
            </a:r>
            <a:r>
              <a:rPr lang="sk-SK" b="1" i="1" dirty="0" err="1" smtClean="0"/>
              <a:t>ácia</a:t>
            </a:r>
            <a:r>
              <a:rPr lang="sk-SK" b="1" i="1" dirty="0" smtClean="0"/>
              <a:t> (</a:t>
            </a:r>
            <a:r>
              <a:rPr lang="sk-SK" b="1" i="1" dirty="0" err="1" smtClean="0"/>
              <a:t>kvadratúrna</a:t>
            </a:r>
            <a:r>
              <a:rPr lang="sk-SK" b="1" i="1" dirty="0" smtClean="0"/>
              <a:t> modulácia, vektorová modulácia)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4047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E092-3E36-4501-8AB5-2807062612E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331640" y="162880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Chceme</a:t>
            </a:r>
            <a:r>
              <a:rPr lang="fr-FR" i="1" dirty="0" smtClean="0"/>
              <a:t>: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/>
              <a:t>Φ</a:t>
            </a:r>
            <a:r>
              <a:rPr lang="fr-FR" dirty="0" smtClean="0"/>
              <a:t>)</a:t>
            </a:r>
          </a:p>
          <a:p>
            <a:r>
              <a:rPr lang="en-US" dirty="0" smtClean="0"/>
              <a:t>-------------------------------------------------------------------</a:t>
            </a:r>
            <a:endParaRPr lang="el-GR" dirty="0" smtClean="0"/>
          </a:p>
          <a:p>
            <a:r>
              <a:rPr lang="sk-SK" dirty="0" smtClean="0"/>
              <a:t>Keď </a:t>
            </a:r>
            <a:r>
              <a:rPr lang="sk-SK" dirty="0"/>
              <a:t>použijeme vhodné substitúcie, t.j.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2π 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t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(t)</a:t>
            </a:r>
            <a:endParaRPr lang="sk-SK" dirty="0"/>
          </a:p>
          <a:p>
            <a:r>
              <a:rPr lang="en-US" dirty="0" smtClean="0"/>
              <a:t>a </a:t>
            </a:r>
            <a:r>
              <a:rPr lang="en-US" dirty="0" err="1" smtClean="0"/>
              <a:t>vzorec</a:t>
            </a:r>
            <a:r>
              <a:rPr lang="sk-SK" dirty="0" smtClean="0"/>
              <a:t>:</a:t>
            </a:r>
            <a:endParaRPr lang="sk-SK" dirty="0"/>
          </a:p>
          <a:p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α+β</a:t>
            </a:r>
            <a:r>
              <a:rPr lang="sk-SK" dirty="0" smtClean="0"/>
              <a:t>)</a:t>
            </a:r>
            <a:r>
              <a:rPr lang="el-GR" dirty="0" smtClean="0"/>
              <a:t>=</a:t>
            </a:r>
            <a:r>
              <a:rPr lang="sk-SK" dirty="0" smtClean="0"/>
              <a:t> 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el-GR" dirty="0" smtClean="0"/>
              <a:t>(α</a:t>
            </a:r>
            <a:r>
              <a:rPr lang="sk-SK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/>
              <a:t>β</a:t>
            </a:r>
            <a:r>
              <a:rPr lang="sk-SK" dirty="0" smtClean="0"/>
              <a:t>) </a:t>
            </a:r>
            <a:r>
              <a:rPr lang="el-GR" dirty="0" smtClean="0"/>
              <a:t>-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α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β</a:t>
            </a:r>
            <a:r>
              <a:rPr lang="sk-SK" dirty="0" smtClean="0"/>
              <a:t>),</a:t>
            </a:r>
            <a:endParaRPr lang="en-US" dirty="0" smtClean="0"/>
          </a:p>
          <a:p>
            <a:r>
              <a:rPr lang="en-US" dirty="0" err="1" smtClean="0"/>
              <a:t>dostaneme</a:t>
            </a:r>
            <a:r>
              <a:rPr lang="en-US" dirty="0"/>
              <a:t>:</a:t>
            </a:r>
            <a:endParaRPr lang="sk-SK" dirty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</a:t>
            </a:r>
            <a:r>
              <a:rPr lang="sk-SK" dirty="0" smtClean="0"/>
              <a:t> </a:t>
            </a:r>
            <a:r>
              <a:rPr lang="fr-FR" dirty="0" smtClean="0"/>
              <a:t>=</a:t>
            </a:r>
            <a:r>
              <a:rPr lang="sk-SK" dirty="0" smtClean="0"/>
              <a:t>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sk-SK" i="1" dirty="0" smtClean="0"/>
              <a:t>Asin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endParaRPr lang="sk-SK" dirty="0"/>
          </a:p>
          <a:p>
            <a:endParaRPr lang="sk-SK" dirty="0" smtClean="0"/>
          </a:p>
          <a:p>
            <a:r>
              <a:rPr lang="pt-BR" dirty="0" smtClean="0"/>
              <a:t>Kde pou</a:t>
            </a:r>
            <a:r>
              <a:rPr lang="sk-SK" dirty="0" smtClean="0"/>
              <a:t>žijeme ďalšie </a:t>
            </a:r>
            <a:r>
              <a:rPr lang="pt-BR" dirty="0" smtClean="0"/>
              <a:t>substitúci</a:t>
            </a:r>
            <a:r>
              <a:rPr lang="sk-SK" dirty="0" smtClean="0"/>
              <a:t>e</a:t>
            </a:r>
            <a:r>
              <a:rPr lang="pt-BR" dirty="0" smtClean="0"/>
              <a:t>:</a:t>
            </a:r>
            <a:endParaRPr lang="pt-BR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cos</a:t>
            </a:r>
            <a:r>
              <a:rPr lang="el-GR" dirty="0" smtClean="0"/>
              <a:t>Φ = Ι</a:t>
            </a:r>
            <a:endParaRPr lang="sk-SK" i="1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sin</a:t>
            </a:r>
            <a:r>
              <a:rPr lang="el-GR" dirty="0" smtClean="0"/>
              <a:t>Φ =</a:t>
            </a:r>
            <a:r>
              <a:rPr lang="sk-SK" dirty="0" smtClean="0"/>
              <a:t> </a:t>
            </a:r>
            <a:r>
              <a:rPr lang="sk-SK" i="1" dirty="0"/>
              <a:t>Q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sk-SK" dirty="0" smtClean="0"/>
              <a:t>harmonický </a:t>
            </a:r>
            <a:r>
              <a:rPr lang="sk-SK" dirty="0"/>
              <a:t>priebeh môžeme predstaviť v </a:t>
            </a:r>
            <a:r>
              <a:rPr lang="sk-SK" dirty="0" smtClean="0"/>
              <a:t>tvare:</a:t>
            </a:r>
            <a:endParaRPr lang="en-US" dirty="0" smtClean="0"/>
          </a:p>
          <a:p>
            <a:endParaRPr lang="en-US" dirty="0" smtClean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)=</a:t>
            </a:r>
            <a:r>
              <a:rPr lang="fr-FR" i="1" dirty="0" smtClean="0"/>
              <a:t>I </a:t>
            </a:r>
            <a:r>
              <a:rPr lang="sk-SK" i="1" dirty="0" smtClean="0"/>
              <a:t>.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en-US" i="1" dirty="0" smtClean="0"/>
              <a:t>Q </a:t>
            </a:r>
            <a:r>
              <a:rPr lang="sk-SK" i="1" dirty="0" smtClean="0"/>
              <a:t>. 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55650" y="116632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I-Q – </a:t>
            </a:r>
            <a:r>
              <a:rPr lang="en-US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modul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ácia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(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kvadratúrna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modulácia, vektorová modulácia)</a:t>
            </a:r>
            <a:endParaRPr lang="sk-SK" b="1" i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ACC0-FD9E-4EDF-816E-AA73EC120EE6}" type="slidenum">
              <a:rPr lang="cs-CZ"/>
              <a:pPr/>
              <a:t>16</a:t>
            </a:fld>
            <a:endParaRPr lang="cs-CZ"/>
          </a:p>
        </p:txBody>
      </p:sp>
      <p:pic>
        <p:nvPicPr>
          <p:cNvPr id="3077" name="Picture 5" descr="Image:Transmitter QPSK 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666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4143" y="2805191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Obr. 11 </a:t>
            </a:r>
            <a:r>
              <a:rPr lang="en-US">
                <a:solidFill>
                  <a:srgbClr val="FF0000"/>
                </a:solidFill>
              </a:rPr>
              <a:t>Vysiela</a:t>
            </a:r>
            <a:r>
              <a:rPr lang="sk-SK">
                <a:solidFill>
                  <a:srgbClr val="FF0000"/>
                </a:solidFill>
              </a:rPr>
              <a:t>č QPSK</a:t>
            </a:r>
            <a:endParaRPr lang="cs-CZ" b="1">
              <a:solidFill>
                <a:srgbClr val="FF0000"/>
              </a:solidFill>
            </a:endParaRPr>
          </a:p>
        </p:txBody>
      </p:sp>
      <p:pic>
        <p:nvPicPr>
          <p:cNvPr id="3080" name="Picture 8" descr="Image:Receiver QPSK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82019" y="5737256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Obr. 12 </a:t>
            </a:r>
            <a:r>
              <a:rPr lang="sk-SK">
                <a:solidFill>
                  <a:srgbClr val="FF0000"/>
                </a:solidFill>
              </a:rPr>
              <a:t>Prijímač  QPSK</a:t>
            </a:r>
            <a:endParaRPr lang="cs-CZ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43F-2747-483F-B8AA-DE9C39ECCDE4}" type="slidenum">
              <a:rPr lang="cs-CZ"/>
              <a:pPr/>
              <a:t>17</a:t>
            </a:fld>
            <a:endParaRPr lang="cs-CZ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60991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135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14</a:t>
            </a:r>
            <a:r>
              <a:rPr lang="sk-SK" b="1"/>
              <a:t> </a:t>
            </a:r>
            <a:r>
              <a:rPr lang="sk-SK"/>
              <a:t> Znázornenie stavov 16-QAM modulácie (o frekvencii tam nie je reč – všetky vektory „rotujú“ na tej istej frekvencii. Zobrazené bodky vyjadrujú ich stav v jednom okamihu. Pri DMT sa to isté deje na každej z nosných frekvencií, v každom subkanáli)</a:t>
            </a:r>
            <a:endParaRPr lang="cs-CZ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46250" y="1149350"/>
            <a:ext cx="92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0000</a:t>
            </a:r>
            <a:endParaRPr lang="cs-CZ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41488" y="20431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0001</a:t>
            </a:r>
            <a:endParaRPr lang="cs-CZ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782763" y="41767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0010</a:t>
            </a:r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16075" y="3236913"/>
            <a:ext cx="928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0011</a:t>
            </a:r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3743325" cy="366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/>
              <a:t> QAM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492500" y="188913"/>
            <a:ext cx="547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u="sng"/>
              <a:t>- </a:t>
            </a:r>
            <a:r>
              <a:rPr lang="sk-SK" u="sng"/>
              <a:t>odlišné fázy  aj amplitúdy viacerých vektorov u</a:t>
            </a:r>
            <a:r>
              <a:rPr lang="sk-SK" u="sng" baseline="-25000"/>
              <a:t>i</a:t>
            </a:r>
            <a:r>
              <a:rPr lang="sk-SK" u="sng"/>
              <a:t>(t)</a:t>
            </a:r>
            <a:endParaRPr lang="cs-CZ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9B02-09D3-4FF3-8BBA-87B4D76F1F32}" type="slidenum">
              <a:rPr lang="cs-CZ"/>
              <a:pPr/>
              <a:t>18</a:t>
            </a:fld>
            <a:endParaRPr lang="cs-CZ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48238" y="1463675"/>
            <a:ext cx="813752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sk-SK" smtClean="0"/>
              <a:t>dalo </a:t>
            </a:r>
            <a:r>
              <a:rPr lang="sk-SK"/>
              <a:t>by sa navrhnúť aj väčšie množstvo symbolov – sme však obmedzení nedokonalými podmienkami prenosu a príjmu, ktoré spôsobujú zmenu a rozptyl pozícií symbolov, a tým môže byť znemožnené ich dekódovanie </a:t>
            </a:r>
            <a:r>
              <a:rPr lang="sk-SK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ym typeface="Symbol" pitchFamily="18" charset="2"/>
              </a:rPr>
              <a:t>mus</a:t>
            </a:r>
            <a:r>
              <a:rPr lang="sk-SK">
                <a:sym typeface="Symbol" pitchFamily="18" charset="2"/>
              </a:rPr>
              <a:t>í byť dodržaný určitý max. počet bitov na 1 nosnú pri daných prenosových podmienkach a podmienkach príjmu (pri danom SNR, nelinearitách zosilňovačov a pod.)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03575"/>
            <a:ext cx="36544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609282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 obr.: </a:t>
            </a:r>
            <a:r>
              <a:rPr lang="en-US" sz="1000"/>
              <a:t>http://www.mathworks.com/products/communications/demos.html?file=/products/demos/shipping/comm/passbandmoddemo.html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D75-F213-49C8-B32D-B0FE702786A4}" type="slidenum">
              <a:rPr lang="cs-CZ"/>
              <a:pPr/>
              <a:t>19</a:t>
            </a:fld>
            <a:endParaRPr lang="cs-CZ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9306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95513" y="458152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15 </a:t>
            </a:r>
            <a:r>
              <a:rPr lang="sk-SK" b="1"/>
              <a:t> Bloková schéma modulátora QAM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BBA-FC0D-4481-92B3-E124F583047E}" type="slidenum">
              <a:rPr lang="cs-CZ"/>
              <a:pPr/>
              <a:t>2</a:t>
            </a:fld>
            <a:endParaRPr lang="cs-CZ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7848475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prenosová rýchlosť </a:t>
            </a:r>
            <a:r>
              <a:rPr lang="sk-SK" b="1" dirty="0" err="1"/>
              <a:t>v</a:t>
            </a:r>
            <a:r>
              <a:rPr lang="sk-SK" b="1" baseline="-25000" dirty="0" err="1"/>
              <a:t>p</a:t>
            </a:r>
            <a:r>
              <a:rPr lang="sk-SK" b="1" dirty="0"/>
              <a:t> </a:t>
            </a:r>
            <a:r>
              <a:rPr lang="en-US" dirty="0"/>
              <a:t>[bps]</a:t>
            </a:r>
            <a:endParaRPr lang="sk-SK" dirty="0"/>
          </a:p>
          <a:p>
            <a:pPr>
              <a:spcBef>
                <a:spcPct val="50000"/>
              </a:spcBef>
            </a:pP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modulačná rýchlosť </a:t>
            </a:r>
            <a:r>
              <a:rPr lang="sk-SK" b="1" dirty="0" err="1"/>
              <a:t>v</a:t>
            </a:r>
            <a:r>
              <a:rPr lang="sk-SK" b="1" baseline="-25000" dirty="0" err="1"/>
              <a:t>m</a:t>
            </a:r>
            <a:r>
              <a:rPr lang="en-US" b="1" baseline="-25000" dirty="0"/>
              <a:t>  </a:t>
            </a:r>
            <a:r>
              <a:rPr lang="en-US" dirty="0"/>
              <a:t>[</a:t>
            </a:r>
            <a:r>
              <a:rPr lang="en-US" dirty="0" err="1"/>
              <a:t>Bd</a:t>
            </a:r>
            <a:r>
              <a:rPr lang="en-US" dirty="0"/>
              <a:t>]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					</a:t>
            </a:r>
            <a:r>
              <a:rPr lang="en-US" dirty="0" err="1" smtClean="0"/>
              <a:t>kde</a:t>
            </a:r>
            <a:r>
              <a:rPr lang="en-US" dirty="0" smtClean="0"/>
              <a:t> M...</a:t>
            </a:r>
            <a:r>
              <a:rPr lang="sk-SK" dirty="0" err="1" smtClean="0"/>
              <a:t>celk</a:t>
            </a:r>
            <a:r>
              <a:rPr lang="sk-SK" dirty="0" smtClean="0"/>
              <a:t>.</a:t>
            </a:r>
            <a:r>
              <a:rPr lang="en-US" dirty="0" err="1" smtClean="0"/>
              <a:t>po</a:t>
            </a:r>
            <a:r>
              <a:rPr lang="sk-SK" dirty="0" smtClean="0"/>
              <a:t>č</a:t>
            </a:r>
            <a:r>
              <a:rPr lang="en-US" dirty="0" smtClean="0"/>
              <a:t>et </a:t>
            </a:r>
            <a:r>
              <a:rPr lang="en-US" dirty="0" err="1" smtClean="0"/>
              <a:t>stavov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M=2</a:t>
            </a:r>
            <a:r>
              <a:rPr lang="sk-SK" baseline="30000" dirty="0" smtClean="0"/>
              <a:t>n</a:t>
            </a:r>
            <a:r>
              <a:rPr lang="sk-SK" dirty="0" smtClean="0"/>
              <a:t> , </a:t>
            </a:r>
            <a:r>
              <a:rPr lang="sk-SK" i="1" dirty="0" err="1" smtClean="0"/>
              <a:t>n</a:t>
            </a:r>
            <a:r>
              <a:rPr lang="sk-SK" dirty="0" err="1" smtClean="0"/>
              <a:t>=počet</a:t>
            </a:r>
            <a:r>
              <a:rPr lang="sk-SK" dirty="0" smtClean="0"/>
              <a:t> bitov na stav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n = log</a:t>
            </a:r>
            <a:r>
              <a:rPr lang="sk-SK" baseline="-25000" dirty="0" smtClean="0"/>
              <a:t>2</a:t>
            </a:r>
            <a:r>
              <a:rPr lang="sk-SK" dirty="0" smtClean="0"/>
              <a:t>M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err="1" smtClean="0"/>
              <a:t>v</a:t>
            </a:r>
            <a:r>
              <a:rPr lang="sk-SK" baseline="-25000" dirty="0" err="1" smtClean="0"/>
              <a:t>p</a:t>
            </a:r>
            <a:r>
              <a:rPr lang="sk-SK" dirty="0" smtClean="0"/>
              <a:t>= n . </a:t>
            </a:r>
            <a:r>
              <a:rPr lang="sk-SK" dirty="0" err="1" smtClean="0"/>
              <a:t>v</a:t>
            </a:r>
            <a:r>
              <a:rPr lang="sk-SK" baseline="-25000" dirty="0" err="1" smtClean="0"/>
              <a:t>m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sk-SK" b="1" dirty="0" smtClean="0"/>
              <a:t>šírka </a:t>
            </a:r>
            <a:r>
              <a:rPr lang="sk-SK" b="1" dirty="0"/>
              <a:t>pásma </a:t>
            </a:r>
            <a:r>
              <a:rPr lang="sk-SK" b="1" dirty="0" err="1"/>
              <a:t>f</a:t>
            </a:r>
            <a:r>
              <a:rPr lang="sk-SK" b="1" baseline="-25000" dirty="0" err="1"/>
              <a:t>h</a:t>
            </a:r>
            <a:r>
              <a:rPr lang="sk-SK" b="1" dirty="0"/>
              <a:t> </a:t>
            </a:r>
            <a:r>
              <a:rPr lang="sk-SK" dirty="0"/>
              <a:t>= približne </a:t>
            </a:r>
            <a:r>
              <a:rPr lang="sk-SK" dirty="0" err="1"/>
              <a:t>v</a:t>
            </a:r>
            <a:r>
              <a:rPr lang="sk-SK" baseline="-25000" dirty="0" err="1"/>
              <a:t>m</a:t>
            </a:r>
            <a:endParaRPr lang="cs-CZ" b="1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90598"/>
              </p:ext>
            </p:extLst>
          </p:nvPr>
        </p:nvGraphicFramePr>
        <p:xfrm>
          <a:off x="5175250" y="3284538"/>
          <a:ext cx="2249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1" name="Equation" r:id="rId3" imgW="965160" imgH="253800" progId="Equation.3">
                  <p:embed/>
                </p:oleObj>
              </mc:Choice>
              <mc:Fallback>
                <p:oleObj name="Equation" r:id="rId3" imgW="965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284538"/>
                        <a:ext cx="2249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37A0-78F4-4A24-B893-83D33029616B}" type="slidenum">
              <a:rPr lang="cs-CZ"/>
              <a:pPr/>
              <a:t>20</a:t>
            </a:fld>
            <a:endParaRPr lang="cs-CZ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54925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teraz zhrnutie – v rovine IQ: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650" y="6453188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[zdroj: MG3700A/Vector Signal Generator -application note,Anritsu, jan.2008]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9750" y="17732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</a:t>
            </a:r>
            <a:r>
              <a:rPr lang="en-US" sz="1200"/>
              <a:t>C</a:t>
            </a:r>
            <a:r>
              <a:rPr lang="sk-SK" sz="1200"/>
              <a:t>ontinuous </a:t>
            </a:r>
            <a:r>
              <a:rPr lang="en-US" sz="1200"/>
              <a:t>W</a:t>
            </a:r>
            <a:r>
              <a:rPr lang="sk-SK" sz="1200"/>
              <a:t>ave – nemodulovaná nosná)</a:t>
            </a:r>
            <a:endParaRPr lang="cs-CZ" sz="12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572000" y="1484313"/>
            <a:ext cx="194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amplitúda)</a:t>
            </a:r>
            <a:endParaRPr lang="cs-CZ" sz="120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39750" y="530066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rýchlosť rotácie vektora)</a:t>
            </a:r>
            <a:endParaRPr lang="cs-CZ" sz="120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dirty="0" smtClean="0"/>
              <a:t>(</a:t>
            </a:r>
            <a:r>
              <a:rPr lang="en-US" sz="1200" dirty="0" smtClean="0"/>
              <a:t>men</a:t>
            </a:r>
            <a:r>
              <a:rPr lang="sk-SK" sz="1200" dirty="0" smtClean="0"/>
              <a:t>í sa – prepína sa - fázový posun)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6972-D772-4B71-AA3E-D5DE41785160}" type="slidenum">
              <a:rPr lang="cs-CZ"/>
              <a:pPr/>
              <a:t>21</a:t>
            </a:fld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457200"/>
            <a:ext cx="894556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3348830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16 </a:t>
            </a:r>
            <a:r>
              <a:rPr lang="sk-SK" b="1"/>
              <a:t>Princíp vysielača CAP signálu</a:t>
            </a:r>
            <a:endParaRPr lang="cs-CZ" b="1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088"/>
            <a:ext cx="84391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91025" y="6308725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17 </a:t>
            </a:r>
            <a:r>
              <a:rPr lang="sk-SK" b="1"/>
              <a:t> Princíp prijímača CAP signálu</a:t>
            </a:r>
            <a:endParaRPr lang="cs-CZ" b="1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60928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 CAP – modul</a:t>
            </a:r>
            <a:r>
              <a:rPr lang="sk-SK" sz="2400"/>
              <a:t>ácia – </a:t>
            </a:r>
            <a:r>
              <a:rPr lang="sk-SK" b="1"/>
              <a:t>(Carrierless Amplitude and Phase)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5076056" y="457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digit</a:t>
            </a:r>
            <a:r>
              <a:rPr lang="sk-SK" smtClean="0"/>
              <a:t>álna modulácia </a:t>
            </a:r>
            <a:r>
              <a:rPr lang="sk-SK" b="1" smtClean="0"/>
              <a:t>1</a:t>
            </a:r>
            <a:r>
              <a:rPr lang="sk-SK" smtClean="0"/>
              <a:t> nosnej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324-C154-4EBE-82BC-766CA04B3745}" type="slidenum">
              <a:rPr lang="cs-CZ"/>
              <a:pPr/>
              <a:t>22</a:t>
            </a:fld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448945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380288" y="58054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6335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Obr.18</a:t>
            </a:r>
            <a:r>
              <a:rPr lang="sk-SK" b="1"/>
              <a:t> </a:t>
            </a:r>
            <a:r>
              <a:rPr lang="sk-SK"/>
              <a:t>Typická konš</a:t>
            </a:r>
            <a:r>
              <a:rPr lang="en-US"/>
              <a:t>t</a:t>
            </a:r>
            <a:r>
              <a:rPr lang="sk-SK"/>
              <a:t>elácia stavov CAP signálu (64-CAP)</a:t>
            </a:r>
            <a:r>
              <a:rPr lang="sk-SK" b="1"/>
              <a:t> </a:t>
            </a:r>
            <a:endParaRPr lang="cs-CZ" b="1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8560"/>
              </p:ext>
            </p:extLst>
          </p:nvPr>
        </p:nvGraphicFramePr>
        <p:xfrm>
          <a:off x="430337" y="183356"/>
          <a:ext cx="87136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9" name="Equation" r:id="rId4" imgW="4000320" imgH="457200" progId="Equation.3">
                  <p:embed/>
                </p:oleObj>
              </mc:Choice>
              <mc:Fallback>
                <p:oleObj name="Equation" r:id="rId4" imgW="40003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37" y="183356"/>
                        <a:ext cx="87136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i="1"/>
              <a:t>n – číslo stavu, f</a:t>
            </a:r>
            <a:r>
              <a:rPr lang="sk-SK" i="1" baseline="-25000"/>
              <a:t>c</a:t>
            </a:r>
            <a:r>
              <a:rPr lang="sk-SK" i="1"/>
              <a:t> – nosná frekvencia, I</a:t>
            </a:r>
            <a:r>
              <a:rPr lang="sk-SK" i="1" baseline="-25000"/>
              <a:t>n </a:t>
            </a:r>
            <a:r>
              <a:rPr lang="sk-SK" i="1"/>
              <a:t>a Q</a:t>
            </a:r>
            <a:r>
              <a:rPr lang="sk-SK" i="1" baseline="-25000"/>
              <a:t>n</a:t>
            </a:r>
            <a:r>
              <a:rPr lang="sk-SK" i="1"/>
              <a:t> = </a:t>
            </a:r>
            <a:r>
              <a:rPr lang="en-US" i="1">
                <a:cs typeface="Arial" charset="0"/>
              </a:rPr>
              <a:t>±</a:t>
            </a:r>
            <a:r>
              <a:rPr lang="sk-SK" i="1">
                <a:cs typeface="Arial" charset="0"/>
              </a:rPr>
              <a:t> 1, 3, 5 nezávisle na sebe</a:t>
            </a:r>
            <a:endParaRPr lang="en-US" i="1">
              <a:cs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50825" y="0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vysielaný signál CAP: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FC08-6B5B-461A-8ED1-8DDEF3993BE5}" type="slidenum">
              <a:rPr lang="cs-CZ"/>
              <a:pPr/>
              <a:t>23</a:t>
            </a:fld>
            <a:endParaRPr lang="cs-CZ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vylepšuje v mnohom dovtedajšie vektorové modulácie: ...</a:t>
            </a:r>
            <a:endParaRPr lang="cs-CZ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780573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650" y="4123650"/>
            <a:ext cx="79200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Obr.19	</a:t>
            </a:r>
            <a:r>
              <a:rPr lang="sk-SK" dirty="0"/>
              <a:t>Rôzne formy zobrazenia signálu DMT: </a:t>
            </a:r>
            <a:r>
              <a:rPr lang="sk-SK" b="1" dirty="0"/>
              <a:t>a)</a:t>
            </a:r>
            <a:r>
              <a:rPr lang="sk-SK" dirty="0"/>
              <a:t> </a:t>
            </a:r>
            <a:r>
              <a:rPr lang="sk-SK" dirty="0" err="1"/>
              <a:t>konštelačný</a:t>
            </a:r>
            <a:r>
              <a:rPr lang="sk-SK" dirty="0"/>
              <a:t> diagram niektorých </a:t>
            </a:r>
            <a:r>
              <a:rPr lang="sk-SK" dirty="0" smtClean="0"/>
              <a:t>nosných v rovine IQ, </a:t>
            </a:r>
            <a:r>
              <a:rPr lang="sk-SK" b="1" dirty="0"/>
              <a:t>b)</a:t>
            </a:r>
            <a:r>
              <a:rPr lang="sk-SK" dirty="0"/>
              <a:t> časový priebeh (na </a:t>
            </a:r>
            <a:r>
              <a:rPr lang="sk-SK" dirty="0" err="1"/>
              <a:t>podľad</a:t>
            </a:r>
            <a:r>
              <a:rPr lang="sk-SK" dirty="0"/>
              <a:t> nič nehovoriaci </a:t>
            </a:r>
            <a:r>
              <a:rPr lang="sk-SK" dirty="0">
                <a:sym typeface="Wingdings" pitchFamily="2" charset="2"/>
              </a:rPr>
              <a:t> - </a:t>
            </a:r>
            <a:r>
              <a:rPr lang="sk-SK" dirty="0" smtClean="0">
                <a:sym typeface="Wingdings" pitchFamily="2" charset="2"/>
              </a:rPr>
              <a:t>súčet </a:t>
            </a:r>
            <a:r>
              <a:rPr lang="sk-SK" dirty="0">
                <a:sym typeface="Wingdings" pitchFamily="2" charset="2"/>
              </a:rPr>
              <a:t>mnohých časových zložkových signálov), </a:t>
            </a:r>
            <a:r>
              <a:rPr lang="sk-SK" b="1" dirty="0">
                <a:sym typeface="Wingdings" pitchFamily="2" charset="2"/>
              </a:rPr>
              <a:t>c)</a:t>
            </a:r>
            <a:r>
              <a:rPr lang="sk-SK" dirty="0">
                <a:sym typeface="Wingdings" pitchFamily="2" charset="2"/>
              </a:rPr>
              <a:t> frekvenčné spektrum – systém mnohých nosných, navzájom </a:t>
            </a:r>
            <a:r>
              <a:rPr lang="sk-SK" dirty="0" err="1">
                <a:sym typeface="Wingdings" pitchFamily="2" charset="2"/>
              </a:rPr>
              <a:t>ortogonálnych</a:t>
            </a:r>
            <a:r>
              <a:rPr lang="sk-SK" dirty="0">
                <a:sym typeface="Wingdings" pitchFamily="2" charset="2"/>
              </a:rPr>
              <a:t> (</a:t>
            </a:r>
            <a:r>
              <a:rPr lang="sk-SK" b="1" dirty="0">
                <a:sym typeface="Wingdings" pitchFamily="2" charset="2"/>
              </a:rPr>
              <a:t>OFDM</a:t>
            </a:r>
            <a:r>
              <a:rPr lang="sk-SK" dirty="0">
                <a:sym typeface="Wingdings" pitchFamily="2" charset="2"/>
              </a:rPr>
              <a:t>) a modulovaných viacstavovou moduláciou QAM – </a:t>
            </a:r>
            <a:r>
              <a:rPr lang="sk-SK" dirty="0" err="1">
                <a:sym typeface="Wingdings" pitchFamily="2" charset="2"/>
              </a:rPr>
              <a:t>subkanály</a:t>
            </a:r>
            <a:r>
              <a:rPr lang="sk-SK" dirty="0">
                <a:sym typeface="Wingdings" pitchFamily="2" charset="2"/>
              </a:rPr>
              <a:t> ... široké cca 4 kHz alebo 8 kHz</a:t>
            </a:r>
            <a:endParaRPr lang="en-US" dirty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- Discrete MultiTone – </a:t>
            </a:r>
            <a:r>
              <a:rPr lang="sk-SK"/>
              <a:t>Diskrétna mnohonosná..., ITU G.992.1 </a:t>
            </a:r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9750" y="6021388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Použitie: v ADSL a VDSL – „tajomstvo“ vysokorýchlostného prenosu po pevných telefónnych vedeniach (po Cu-pároch)</a:t>
            </a:r>
            <a:endParaRPr lang="en-US"/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65E00"/>
              </a:gs>
              <a:gs pos="100000">
                <a:srgbClr val="FFCC00"/>
              </a:gs>
            </a:gsLst>
            <a:lin ang="0" scaled="1"/>
          </a:gradFill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Modul</a:t>
            </a:r>
            <a:r>
              <a:rPr lang="sk-SK">
                <a:solidFill>
                  <a:schemeClr val="bg1"/>
                </a:solidFill>
              </a:rPr>
              <a:t>ácia </a:t>
            </a:r>
            <a:r>
              <a:rPr lang="en-US">
                <a:solidFill>
                  <a:schemeClr val="bg1"/>
                </a:solidFill>
              </a:rPr>
              <a:t>DMT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2803-9554-443B-918F-693CC9EEC221}" type="slidenum">
              <a:rPr lang="cs-CZ"/>
              <a:pPr/>
              <a:t>24</a:t>
            </a:fld>
            <a:endParaRPr lang="cs-CZ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1" y="260350"/>
            <a:ext cx="8785225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3068638"/>
            <a:ext cx="67691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20</a:t>
            </a:r>
            <a:r>
              <a:rPr lang="sk-SK" b="1"/>
              <a:t> </a:t>
            </a:r>
            <a:r>
              <a:rPr lang="sk-SK"/>
              <a:t>Princíp vysielača DMT</a:t>
            </a:r>
            <a:endParaRPr lang="cs-CZ" b="1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893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750" y="6021388"/>
            <a:ext cx="6119813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21</a:t>
            </a:r>
            <a:r>
              <a:rPr lang="en-US"/>
              <a:t> </a:t>
            </a:r>
            <a:r>
              <a:rPr lang="sk-SK"/>
              <a:t>Prijímač DMT</a:t>
            </a:r>
            <a:endParaRPr lang="cs-CZ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87675" y="59499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cxnSp>
        <p:nvCxnSpPr>
          <p:cNvPr id="3" name="Rovná spojovacia šípka 2"/>
          <p:cNvCxnSpPr/>
          <p:nvPr/>
        </p:nvCxnSpPr>
        <p:spPr>
          <a:xfrm flipH="1">
            <a:off x="5508104" y="195089"/>
            <a:ext cx="1440160" cy="108041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004048" y="1278669"/>
            <a:ext cx="50405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12B5-752A-411C-9BA9-025EFE98597D}" type="slidenum">
              <a:rPr lang="cs-CZ"/>
              <a:pPr/>
              <a:t>25</a:t>
            </a:fld>
            <a:endParaRPr lang="cs-CZ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7813"/>
            <a:ext cx="7931224" cy="1143000"/>
          </a:xfr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smtClean="0">
                <a:solidFill>
                  <a:schemeClr val="bg1"/>
                </a:solidFill>
              </a:rPr>
              <a:t> OFDM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8101012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dlhšie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aplikácia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známeho</a:t>
            </a:r>
            <a:r>
              <a:rPr lang="en-US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/>
              <a:t>I</a:t>
            </a:r>
            <a:r>
              <a:rPr lang="en-US" dirty="0"/>
              <a:t>de o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v </a:t>
            </a:r>
            <a:r>
              <a:rPr lang="en-US" dirty="0" err="1"/>
              <a:t>podobe</a:t>
            </a:r>
            <a:r>
              <a:rPr lang="en-US" dirty="0"/>
              <a:t> FDM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nosných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navzájom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ortogonálne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čiže</a:t>
            </a:r>
            <a:r>
              <a:rPr lang="en-US" dirty="0"/>
              <a:t> to, o </a:t>
            </a:r>
            <a:r>
              <a:rPr lang="en-US" dirty="0" err="1"/>
              <a:t>čom</a:t>
            </a:r>
            <a:r>
              <a:rPr lang="en-US" dirty="0"/>
              <a:t> je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transformácia</a:t>
            </a:r>
            <a:r>
              <a:rPr lang="en-US" dirty="0"/>
              <a:t> a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frekvenčnej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t.j.</a:t>
            </a:r>
            <a:r>
              <a:rPr lang="en-US" dirty="0"/>
              <a:t>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frekvenčného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 T</a:t>
            </a:r>
            <a:r>
              <a:rPr lang="sk-SK" dirty="0" err="1"/>
              <a:t>ie</a:t>
            </a:r>
            <a:r>
              <a:rPr lang="sk-SK" dirty="0"/>
              <a:t> jednotlivé frekvenčné zložky sú generované a modulované fázovo aj amplitúdovo I-Q moduláciou, čiže QAM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to je to,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/>
              <a:t>je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sk-SK" dirty="0"/>
              <a:t>základom DMT</a:t>
            </a:r>
            <a:endParaRPr lang="en-US" dirty="0"/>
          </a:p>
        </p:txBody>
      </p:sp>
      <p:pic>
        <p:nvPicPr>
          <p:cNvPr id="70660" name="Picture 4" descr="of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65278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940425" y="6035675"/>
            <a:ext cx="223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zdroj: </a:t>
            </a:r>
            <a:r>
              <a:rPr lang="en-US" sz="1200"/>
              <a:t>http://kupluk2.blogspot.com/2010/03/what-ofdm-means-to-wimax.html</a:t>
            </a:r>
          </a:p>
        </p:txBody>
      </p:sp>
      <p:cxnSp>
        <p:nvCxnSpPr>
          <p:cNvPr id="3" name="Rovná spojovacia šípka 2"/>
          <p:cNvCxnSpPr/>
          <p:nvPr/>
        </p:nvCxnSpPr>
        <p:spPr>
          <a:xfrm>
            <a:off x="1475656" y="1052736"/>
            <a:ext cx="216024" cy="13681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3312133" y="68340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>
                <a:solidFill>
                  <a:schemeClr val="bg1"/>
                </a:solidFill>
              </a:rPr>
              <a:t>(</a:t>
            </a:r>
            <a:r>
              <a:rPr lang="sk-SK" sz="2000" smtClean="0">
                <a:solidFill>
                  <a:schemeClr val="bg1"/>
                </a:solidFill>
              </a:rPr>
              <a:t> Orthogonal Frequency Division Multiplex)</a:t>
            </a:r>
            <a:endParaRPr lang="sk-SK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187624" y="6926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Ortogonalita signálov – pripomenutie: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15616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Funkcie </a:t>
            </a:r>
            <a:r>
              <a:rPr lang="sk-SK" i="1" smtClean="0"/>
              <a:t>f, g </a:t>
            </a:r>
            <a:r>
              <a:rPr lang="sk-SK" smtClean="0"/>
              <a:t> v priestore L</a:t>
            </a:r>
            <a:r>
              <a:rPr lang="sk-SK" baseline="-25000" smtClean="0"/>
              <a:t>2</a:t>
            </a:r>
            <a:r>
              <a:rPr lang="sk-SK" smtClean="0"/>
              <a:t> sú ortogonálne na intervale</a:t>
            </a:r>
            <a:r>
              <a:rPr lang="en-US" smtClean="0"/>
              <a:t>              , ke</a:t>
            </a:r>
            <a:r>
              <a:rPr lang="sk-SK" smtClean="0"/>
              <a:t>ď platí:</a:t>
            </a:r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15616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(skalárny súčin </a:t>
            </a:r>
            <a:r>
              <a:rPr lang="sk-SK" i="1" smtClean="0"/>
              <a:t>f, g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186184" y="279730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Pričom podmienku pre skalárny súčin vyjadrujeme ako: </a:t>
            </a:r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BlokTextu 7"/>
              <p:cNvSpPr txBox="1"/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sk-SK" b="1"/>
              </a:p>
            </p:txBody>
          </p:sp>
        </mc:Choice>
        <mc:Fallback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lokTextu 13"/>
              <p:cNvSpPr txBox="1"/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k-SK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sk-SK" sz="2000" b="1"/>
              </a:p>
            </p:txBody>
          </p:sp>
        </mc:Choice>
        <mc:Fallback>
          <p:sp>
            <p:nvSpPr>
              <p:cNvPr id="14" name="BlokText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BlokTextu 14"/>
              <p:cNvSpPr txBox="1"/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sk-SK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sz="20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acc>
                          <m:accPr>
                            <m:chr m:val="̅"/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acc>
                      </m:e>
                    </m:nary>
                  </m:oMath>
                </a14:m>
                <a:r>
                  <a:rPr lang="sk-SK" sz="2000" b="1" i="1" smtClean="0"/>
                  <a:t> </a:t>
                </a:r>
                <a:r>
                  <a:rPr lang="sk-SK" sz="2000" b="1" i="1" smtClean="0"/>
                  <a:t>dx = 0</a:t>
                </a:r>
                <a:endParaRPr lang="sk-SK" sz="2000" b="1" i="1"/>
              </a:p>
            </p:txBody>
          </p:sp>
        </mc:Choice>
        <mc:Fallback>
          <p:sp>
            <p:nvSpPr>
              <p:cNvPr id="15" name="BlokText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blipFill rotWithShape="1"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lokTextu 8"/>
          <p:cNvSpPr txBox="1"/>
          <p:nvPr/>
        </p:nvSpPr>
        <p:spPr>
          <a:xfrm>
            <a:off x="1186184" y="4365104"/>
            <a:ext cx="770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OFDM je ortogonálny systém (pre každú jeho dvojicu funkcií platí, že sú ortogonálne)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07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21E-F0A5-4447-ABE6-B59F656A40B7}" type="slidenum">
              <a:rPr lang="cs-CZ"/>
              <a:pPr/>
              <a:t>27</a:t>
            </a:fld>
            <a:endParaRPr lang="cs-CZ"/>
          </a:p>
        </p:txBody>
      </p:sp>
      <p:pic>
        <p:nvPicPr>
          <p:cNvPr id="71682" name="Picture 2" descr="ofdm-subc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ofdm_spectr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ow_OFDM_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5715000" cy="269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246563" y="2708275"/>
            <a:ext cx="4897437" cy="930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zdroje:</a:t>
            </a:r>
          </a:p>
          <a:p>
            <a:pPr>
              <a:spcBef>
                <a:spcPct val="50000"/>
              </a:spcBef>
            </a:pPr>
            <a:r>
              <a:rPr lang="sk-SK" sz="1000">
                <a:hlinkClick r:id="rId5"/>
              </a:rPr>
              <a:t>http://infowimax.blogspot.com/2008/05/un-panorama-de-ofdm.html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>
                <a:hlinkClick r:id="rId6"/>
              </a:rPr>
              <a:t>http://www.iss.rwth-aachen.de/Projekte/Theo/OFDM/OFDM_en.html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/>
              <a:t>http://connectedplanetonline.com/wireless/technology/mimo_ofdm_091905/</a:t>
            </a:r>
            <a:endParaRPr lang="en-US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4274" name="Picture 2" descr="http://upload.wikimedia.org/wikipedia/commons/4/4e/OFDM_transmitter_id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9" y="2060848"/>
            <a:ext cx="7840745" cy="24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72373" y="63813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[Wikipedia]</a:t>
            </a:r>
            <a:endParaRPr lang="sk-SK" sz="1200"/>
          </a:p>
        </p:txBody>
      </p:sp>
      <p:sp>
        <p:nvSpPr>
          <p:cNvPr id="4" name="BlokTextu 3"/>
          <p:cNvSpPr txBox="1"/>
          <p:nvPr/>
        </p:nvSpPr>
        <p:spPr>
          <a:xfrm>
            <a:off x="1259632" y="47251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Obr. </a:t>
            </a:r>
            <a:r>
              <a:rPr lang="en-US" smtClean="0"/>
              <a:t>Zjednodu</a:t>
            </a:r>
            <a:r>
              <a:rPr lang="sk-SK" smtClean="0"/>
              <a:t>šený vysielač OFDM</a:t>
            </a:r>
            <a:endParaRPr lang="sk-SK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39481"/>
            <a:ext cx="326932" cy="478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sk-SK" altLang="sk-SK" sz="30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4276" name="Picture 4" descr="&#10;\ \nu(t)=\sum_{k=0}^{N-1}X_k e^{j2\pi kt/T}, \quad 0\le t&lt;T,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4313"/>
            <a:ext cx="2921128" cy="5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707904" y="5805264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{</a:t>
            </a:r>
            <a:r>
              <a:rPr lang="sk-SK" smtClean="0"/>
              <a:t>X</a:t>
            </a:r>
            <a:r>
              <a:rPr lang="sk-SK" baseline="-25000" smtClean="0"/>
              <a:t>k </a:t>
            </a:r>
            <a:r>
              <a:rPr lang="el-GR" smtClean="0"/>
              <a:t>} </a:t>
            </a:r>
            <a:r>
              <a:rPr lang="sk-SK" smtClean="0"/>
              <a:t>sú dátové symboly, N je počet subnosných,T je časový interval symbolu OFDM. Vzdialenosť medzi nosnými je 1/T, a zaručuje ortogonalitu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3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90515" y="0"/>
            <a:ext cx="853244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 </a:t>
            </a:r>
            <a:endParaRPr lang="sk-SK" sz="2400" b="1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smtClean="0"/>
              <a:t>  </a:t>
            </a:r>
            <a:r>
              <a:rPr lang="en-US" sz="2400" b="1" smtClean="0"/>
              <a:t>Trellisov</a:t>
            </a:r>
            <a:r>
              <a:rPr lang="sk-SK" sz="2400" b="1"/>
              <a:t>á modulácia (TCM – trellis coded modulation</a:t>
            </a:r>
            <a:r>
              <a:rPr lang="sk-SK" sz="2400" b="1" smtClean="0"/>
              <a:t>)</a:t>
            </a:r>
          </a:p>
          <a:p>
            <a:pPr>
              <a:spcBef>
                <a:spcPct val="50000"/>
              </a:spcBef>
            </a:pPr>
            <a:endParaRPr lang="cs-CZ" sz="2400" b="1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2886-786A-4F91-8619-4BB4418DFE46}" type="slidenum">
              <a:rPr lang="cs-CZ"/>
              <a:pPr/>
              <a:t>29</a:t>
            </a:fld>
            <a:endParaRPr lang="cs-CZ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300788" y="28527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99982" y="1662486"/>
            <a:ext cx="79764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vysokoefekt. metóda prenosu cez obmedzené frekv. </a:t>
            </a:r>
            <a:r>
              <a:rPr lang="sk-SK" smtClean="0"/>
              <a:t>pásmo (to je prípad prenosu po sym.pároch)</a:t>
            </a:r>
            <a:endParaRPr lang="sk-SK"/>
          </a:p>
          <a:p>
            <a:pPr>
              <a:spcBef>
                <a:spcPct val="50000"/>
              </a:spcBef>
            </a:pPr>
            <a:r>
              <a:rPr lang="sk-SK"/>
              <a:t>- vynašiel: Gottfried Ungerboeck (1982)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vhodná pre PC spracovanie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málo </a:t>
            </a:r>
            <a:r>
              <a:rPr lang="sk-SK" smtClean="0"/>
              <a:t>chýb, splnená požiadavka na veľkú odlišnosť 2 susedných stavov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/>
              <a:t>stavov</a:t>
            </a:r>
            <a:r>
              <a:rPr lang="sk-SK" b="1"/>
              <a:t>ý</a:t>
            </a:r>
            <a:r>
              <a:rPr lang="sk-SK"/>
              <a:t> diagram podobný mriežke </a:t>
            </a:r>
            <a:r>
              <a:rPr lang="sk-SK" smtClean="0"/>
              <a:t>pre pestovanie ruží   </a:t>
            </a:r>
            <a:r>
              <a:rPr lang="sk-SK" smtClean="0">
                <a:sym typeface="Wingdings" panose="05000000000000000000" pitchFamily="2" charset="2"/>
              </a:rPr>
              <a:t> </a:t>
            </a:r>
            <a:r>
              <a:rPr lang="sk-SK" smtClean="0"/>
              <a:t>(trellis</a:t>
            </a:r>
            <a:r>
              <a:rPr lang="sk-SK"/>
              <a:t>)</a:t>
            </a:r>
            <a:endParaRPr lang="cs-CZ"/>
          </a:p>
        </p:txBody>
      </p:sp>
      <p:pic>
        <p:nvPicPr>
          <p:cNvPr id="65546" name="Picture 10" descr="File:Convolutional code trellis 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51149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99982" y="5510213"/>
            <a:ext cx="819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Obr. Trellisový diagram konkrétneho konvolučného kódera.Plná čiara – ak vstup je „0“, prerušovaná – ak vstup je „1“ </a:t>
            </a:r>
            <a:r>
              <a:rPr lang="en-US" smtClean="0"/>
              <a:t>[Wikipedia]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64416" y="6341210"/>
            <a:ext cx="725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</a:t>
            </a:r>
            <a:r>
              <a:rPr lang="en-US" smtClean="0"/>
              <a:t>tavy sa potom mapuj</a:t>
            </a:r>
            <a:r>
              <a:rPr lang="sk-SK" smtClean="0"/>
              <a:t>ú</a:t>
            </a:r>
            <a:r>
              <a:rPr lang="en-US" smtClean="0"/>
              <a:t> na nosn</a:t>
            </a:r>
            <a:r>
              <a:rPr lang="sk-SK" smtClean="0"/>
              <a:t>é (M-QAM, MPSK, M-ASK))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2EA-0BAD-4680-B9B8-EB4B67D292E3}" type="slidenum">
              <a:rPr lang="cs-CZ"/>
              <a:pPr/>
              <a:t>3</a:t>
            </a:fld>
            <a:endParaRPr lang="cs-CZ"/>
          </a:p>
        </p:txBody>
      </p:sp>
      <p:sp>
        <p:nvSpPr>
          <p:cNvPr id="66562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1DD7A36-E176-489F-92FD-F6976A44473C}" type="slidenum">
              <a:rPr lang="cs-CZ" sz="1000"/>
              <a:pPr algn="r"/>
              <a:t>3</a:t>
            </a:fld>
            <a:endParaRPr lang="cs-CZ" sz="10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10048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Rozdelenie metód prenosu dig. signálu</a:t>
            </a:r>
          </a:p>
          <a:p>
            <a:pPr>
              <a:spcBef>
                <a:spcPct val="50000"/>
              </a:spcBef>
            </a:pP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900113" y="1557338"/>
            <a:ext cx="8243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/>
              <a:t>v základnom pásme (baseband transmission) : linkové kódy (AMI, HDB3, 2BQ1, ...)</a:t>
            </a:r>
          </a:p>
          <a:p>
            <a:r>
              <a:rPr lang="sk-SK"/>
              <a:t>v preloženom pásme (passband transmission): modulované signály (PSK, QAM, CAP, DMT</a:t>
            </a:r>
            <a:r>
              <a:rPr lang="en-US"/>
              <a:t>)</a:t>
            </a:r>
            <a:endParaRPr lang="cs-CZ"/>
          </a:p>
        </p:txBody>
      </p:sp>
      <p:sp>
        <p:nvSpPr>
          <p:cNvPr id="66565" name="Line 7"/>
          <p:cNvSpPr>
            <a:spLocks noChangeShapeType="1"/>
          </p:cNvSpPr>
          <p:nvPr/>
        </p:nvSpPr>
        <p:spPr bwMode="auto">
          <a:xfrm flipV="1">
            <a:off x="684213" y="1916113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6" name="Line 8"/>
          <p:cNvSpPr>
            <a:spLocks noChangeShapeType="1"/>
          </p:cNvSpPr>
          <p:nvPr/>
        </p:nvSpPr>
        <p:spPr bwMode="auto">
          <a:xfrm>
            <a:off x="684213" y="21336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V="1">
            <a:off x="684213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8" name="Line 11"/>
          <p:cNvSpPr>
            <a:spLocks noChangeShapeType="1"/>
          </p:cNvSpPr>
          <p:nvPr/>
        </p:nvSpPr>
        <p:spPr bwMode="auto">
          <a:xfrm>
            <a:off x="6842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684213" y="4292600"/>
            <a:ext cx="789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scramblovanie</a:t>
            </a:r>
            <a:r>
              <a:rPr lang="sk-SK"/>
              <a:t>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>
                <a:sym typeface="Wingdings" pitchFamily="2" charset="2"/>
              </a:rPr>
              <a:t>pseudonáhodná postupnosť </a:t>
            </a:r>
            <a:r>
              <a:rPr lang="en-US">
                <a:sym typeface="Wingdings" pitchFamily="2" charset="2"/>
              </a:rPr>
              <a:t> zrovnomernenie hustoty v</a:t>
            </a:r>
            <a:r>
              <a:rPr lang="sk-SK">
                <a:sym typeface="Wingdings" pitchFamily="2" charset="2"/>
              </a:rPr>
              <a:t>ý</a:t>
            </a:r>
            <a:r>
              <a:rPr lang="en-US">
                <a:sym typeface="Wingdings" pitchFamily="2" charset="2"/>
              </a:rPr>
              <a:t>konov</a:t>
            </a:r>
            <a:r>
              <a:rPr lang="sk-SK">
                <a:sym typeface="Wingdings" pitchFamily="2" charset="2"/>
              </a:rPr>
              <a:t>é</a:t>
            </a:r>
            <a:r>
              <a:rPr lang="en-US">
                <a:sym typeface="Wingdings" pitchFamily="2" charset="2"/>
              </a:rPr>
              <a:t>ho spektra</a:t>
            </a:r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7561262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Lep</a:t>
            </a:r>
            <a:r>
              <a:rPr lang="sk-SK" b="1"/>
              <a:t>š</a:t>
            </a:r>
            <a:r>
              <a:rPr lang="en-US" b="1"/>
              <a:t>ie </a:t>
            </a:r>
            <a:r>
              <a:rPr lang="sk-SK" b="1"/>
              <a:t>využitie dostupnej š. pásma</a:t>
            </a:r>
            <a:r>
              <a:rPr lang="sk-SK"/>
              <a:t> (alebo aj jej zúženie) – pomocou:</a:t>
            </a:r>
          </a:p>
          <a:p>
            <a:pPr>
              <a:spcBef>
                <a:spcPct val="50000"/>
              </a:spcBef>
            </a:pPr>
            <a:r>
              <a:rPr lang="sk-SK"/>
              <a:t>  viacstavového kódu alebo modulácie</a:t>
            </a:r>
          </a:p>
          <a:p>
            <a:pPr>
              <a:spcBef>
                <a:spcPct val="50000"/>
              </a:spcBef>
            </a:pPr>
            <a:r>
              <a:rPr lang="sk-SK"/>
              <a:t>  viacerých paralelných prenosových ciest (tzv. inverzný multiplex)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sk-SK"/>
              <a:t>(a zároveň DP-filtrácia pred vys</a:t>
            </a:r>
            <a:r>
              <a:rPr lang="en-US"/>
              <a:t>i</a:t>
            </a:r>
            <a:r>
              <a:rPr lang="sk-SK"/>
              <a:t>elaním na vedenie)</a:t>
            </a:r>
            <a:endParaRPr lang="cs-CZ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971550" y="5229225"/>
            <a:ext cx="727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k-SK"/>
              <a:t>symetrický /asymetrický</a:t>
            </a:r>
          </a:p>
          <a:p>
            <a:pPr>
              <a:buFontTx/>
              <a:buChar char="•"/>
            </a:pPr>
            <a:r>
              <a:rPr lang="sk-SK"/>
              <a:t>oddelené prenosové cesty, t.j. 2 páry = 4-vodičové vedenie  alebo spoločná prenosová cesta, t.j. 1 metal.pár</a:t>
            </a:r>
          </a:p>
          <a:p>
            <a:pPr>
              <a:buFontTx/>
              <a:buChar char="•"/>
            </a:pPr>
            <a:r>
              <a:rPr lang="sk-SK"/>
              <a:t> pri spoločnej ceste – FDD, alebo TDD alebo metódy EC</a:t>
            </a:r>
            <a:endParaRPr lang="cs-CZ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Duplexn</a:t>
            </a:r>
            <a:r>
              <a:rPr lang="sk-SK" b="1"/>
              <a:t>ý prenos – </a:t>
            </a:r>
            <a:r>
              <a:rPr lang="sk-SK"/>
              <a:t>typy: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568" y="404813"/>
            <a:ext cx="806489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800" b="1"/>
              <a:t>Paketový a bunkový prenos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2267744" y="20065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267744" y="22240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83568" y="20489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komunikácia 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771800" y="17008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so spojovaním (bunky, pakety, okruhy, rámce)</a:t>
            </a:r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771800" y="23267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bez spojovania (siete IP)</a:t>
            </a:r>
            <a:endParaRPr lang="sk-SK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145330" y="36580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145330" y="38755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918368" y="3655350"/>
            <a:ext cx="20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prenosové módy  </a:t>
            </a:r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649386" y="33523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synchrónny</a:t>
            </a:r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3650186" y="39728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asynchrónny</a:t>
            </a:r>
            <a:endParaRPr lang="sk-SK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5201296" y="3995111"/>
            <a:ext cx="164009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201296" y="4212599"/>
            <a:ext cx="164009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5705352" y="3689374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bunkový</a:t>
            </a:r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5706152" y="4309951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paketový</a:t>
            </a:r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1115616" y="50131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kombinácie:   SDH s prenosom ATM-buniek</a:t>
            </a:r>
          </a:p>
          <a:p>
            <a:r>
              <a:rPr lang="sk-SK"/>
              <a:t>	 </a:t>
            </a:r>
            <a:r>
              <a:rPr lang="sk-SK" smtClean="0"/>
              <a:t>      ATM sieť s emuláciou okruhov PCM 30/32 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06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31</a:t>
            </a:fld>
            <a:endParaRPr lang="cs-CZ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" y="1557338"/>
            <a:ext cx="7777163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71550" y="765175"/>
            <a:ext cx="7489825" cy="52322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800" b="1"/>
              <a:t>ATM</a:t>
            </a:r>
            <a:endParaRPr lang="cs-CZ" sz="2800" b="1"/>
          </a:p>
        </p:txBody>
      </p:sp>
      <p:sp>
        <p:nvSpPr>
          <p:cNvPr id="2" name="Ovál 1"/>
          <p:cNvSpPr/>
          <p:nvPr/>
        </p:nvSpPr>
        <p:spPr>
          <a:xfrm>
            <a:off x="2339752" y="3353565"/>
            <a:ext cx="4104456" cy="1701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1691680" y="1288395"/>
            <a:ext cx="936104" cy="235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32</a:t>
            </a:fld>
            <a:endParaRPr lang="cs-CZ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71550" y="765175"/>
            <a:ext cx="7489825" cy="52322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800" b="1" smtClean="0">
                <a:solidFill>
                  <a:schemeClr val="bg1"/>
                </a:solidFill>
              </a:rPr>
              <a:t>ATM - pokračovanie</a:t>
            </a:r>
            <a:endParaRPr lang="cs-CZ" sz="2800" b="1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00113" y="1700808"/>
            <a:ext cx="7416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ITU + ATM Forum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pre rôzne typy služieb (videokonf., zvuku, obrazových a textových súborov)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bunky s pevnou dĺžkou (53 B = 5B záhlavie + 48 B dáta), asynchrónny TDM, využitie spojovo orientovaného modelu (virtuálny okruh vytvorený pred začiatkom relácie)</a:t>
            </a:r>
          </a:p>
          <a:p>
            <a:pPr marL="285750" indent="-285750">
              <a:buFontTx/>
              <a:buChar char="-"/>
            </a:pPr>
            <a:endParaRPr lang="sk-SK"/>
          </a:p>
          <a:p>
            <a:pPr marL="285750" indent="-285750">
              <a:buFontTx/>
              <a:buChar char="-"/>
            </a:pPr>
            <a:r>
              <a:rPr lang="sk-SK" smtClean="0"/>
              <a:t>snaha o čo najjednoduchšie smerovanie a manipuláciu buniek v medziľahlých uzloch, aplikácia princípu „best effort“ (čo najrýchlejšie obslúženie všetkých užívateľov, bez spomaľujúcich procedúr zaisťujúcich spoľahlivosť; „opak“ QoS)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vybraté pre B-ISDN (Broadband – širokopásmová), univerzálny prístup k službám, v spojitosti s opt. vláknami rýchlosti do Gbps (ATM-PON)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6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9F1C-AF10-444E-8CFD-D3C81086BBAA}" type="slidenum">
              <a:rPr lang="cs-CZ"/>
              <a:pPr/>
              <a:t>33</a:t>
            </a:fld>
            <a:endParaRPr lang="cs-CZ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57338"/>
            <a:ext cx="84963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27088" y="52292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 </a:t>
            </a:r>
            <a:r>
              <a:rPr lang="sk-SK"/>
              <a:t>Triedy služieb vo vzťahu k adaptačným vrstvám ATM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876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B89D-5AA7-4FA8-BC36-25EB9DD4E849}" type="slidenum">
              <a:rPr lang="cs-CZ"/>
              <a:pPr/>
              <a:t>34</a:t>
            </a:fld>
            <a:endParaRPr lang="cs-CZ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20726" y="225959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chemeClr val="folHlink"/>
                </a:solidFill>
              </a:rPr>
              <a:t>ATM</a:t>
            </a:r>
            <a:endParaRPr lang="cs-CZ" sz="2400">
              <a:solidFill>
                <a:schemeClr val="folHlink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1117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31913" y="573405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 23</a:t>
            </a:r>
            <a:r>
              <a:rPr lang="sk-SK" b="1"/>
              <a:t> </a:t>
            </a:r>
            <a:r>
              <a:rPr lang="sk-SK" smtClean="0"/>
              <a:t>Vrstvový referenčný </a:t>
            </a:r>
            <a:r>
              <a:rPr lang="sk-SK"/>
              <a:t>model ATM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827584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</a:t>
            </a:r>
            <a:r>
              <a:rPr lang="sk-SK" smtClean="0"/>
              <a:t>cca. </a:t>
            </a:r>
            <a:r>
              <a:rPr lang="en-US" smtClean="0"/>
              <a:t>pokr</a:t>
            </a:r>
            <a:r>
              <a:rPr lang="sk-SK" smtClean="0"/>
              <a:t>ýva 3 najnižšie vrstvy OSI modellu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06" y="-27384"/>
            <a:ext cx="4088465" cy="68580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55576" y="188640"/>
            <a:ext cx="13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ISO-OSI</a:t>
            </a: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899592" y="764704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= referenčný model komunikácie v sieti na princípe vrstiev, abstrahovaných od konkrétnej implementácie a protokolu.</a:t>
            </a:r>
          </a:p>
          <a:p>
            <a:r>
              <a:rPr lang="sk-SK" smtClean="0"/>
              <a:t>- snaha o štandardizáciu PC sietí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ISO organizácia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konkurencia/súvislosť s inými modelmi (TCP/IP, Ethernet)</a:t>
            </a:r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79512" y="659735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[obr. Wikipedia]</a:t>
            </a:r>
            <a:endParaRPr lang="sk-SK" sz="1200"/>
          </a:p>
        </p:txBody>
      </p:sp>
    </p:spTree>
    <p:extLst>
      <p:ext uri="{BB962C8B-B14F-4D97-AF65-F5344CB8AC3E}">
        <p14:creationId xmlns:p14="http://schemas.microsoft.com/office/powerpoint/2010/main" val="1504311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Ethernet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043608" y="1844824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skupina počítačových technológií pre LAN a väčšie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štandard IEEE 802.3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konkurenčná technológia ku token-ring, FDDI (Fiber Distributed Data Interface – prenos cez opt. vlákna; štandard), Arcnet (80-te roky) a dnešnej WiFi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najprv koaxial. kable, dnes krútené páry a opt. vlákna (medzi switchmi a hubmi)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rámce: dáta + adresy zdroja a cieľa, konktrola chýb (pre príp.opakovanie)</a:t>
            </a:r>
          </a:p>
          <a:p>
            <a:pPr marL="285750" indent="-285750">
              <a:buFontTx/>
              <a:buChar char="-"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517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9AE6-D740-4A66-A7C0-9FEECADE3DA3}" type="slidenum">
              <a:rPr lang="cs-CZ"/>
              <a:pPr/>
              <a:t>37</a:t>
            </a:fld>
            <a:endParaRPr lang="cs-CZ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2300"/>
            <a:ext cx="647858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/>
              <a:t>Tab.4</a:t>
            </a:r>
            <a:r>
              <a:rPr lang="sk-SK"/>
              <a:t> Typy (rády) ethernetových technológií s použitím krútených párov </a:t>
            </a:r>
            <a:r>
              <a:rPr lang="en-US"/>
              <a:t>[2]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TCP/IP siete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539552" y="148478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Transmission </a:t>
            </a:r>
            <a:r>
              <a:rPr lang="sk-SK"/>
              <a:t>Control </a:t>
            </a:r>
            <a:r>
              <a:rPr lang="sk-SK"/>
              <a:t>Protocol/Internet </a:t>
            </a:r>
            <a:r>
              <a:rPr lang="sk-SK" smtClean="0"/>
              <a:t>Protocol = základná sada protokolov pre prístup k Internetu a spojenie end-to-end (paketovanie, adresovanie, vysielanie, smerovanie, prijímanie)</a:t>
            </a:r>
          </a:p>
          <a:p>
            <a:r>
              <a:rPr lang="sk-SK" smtClean="0"/>
              <a:t>TCP/IP - organizovaný do 4 vrstiev, nie celkom zhodných s vrstvami ISO/OSI, považovaný za praktickejší a menej teoretický/vedecký než ISO/OSI </a:t>
            </a:r>
          </a:p>
          <a:p>
            <a:endParaRPr lang="sk-SK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597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84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27584" y="5486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 </a:t>
            </a:r>
            <a:r>
              <a:rPr lang="sk-SK" smtClean="0"/>
              <a:t>- </a:t>
            </a:r>
            <a:r>
              <a:rPr lang="sk-SK" smtClean="0"/>
              <a:t>vývoj </a:t>
            </a:r>
            <a:r>
              <a:rPr lang="sk-SK" smtClean="0"/>
              <a:t>pokračuje: </a:t>
            </a:r>
            <a:r>
              <a:rPr lang="sk-SK" smtClean="0"/>
              <a:t>niekoľko medzinárodných projektov; pracuje </a:t>
            </a:r>
            <a:r>
              <a:rPr lang="sk-SK" smtClean="0"/>
              <a:t>sa na </a:t>
            </a:r>
            <a:r>
              <a:rPr lang="sk-SK" b="1" smtClean="0"/>
              <a:t>5G-mobilnej komunikácii </a:t>
            </a:r>
            <a:r>
              <a:rPr lang="sk-SK" smtClean="0"/>
              <a:t>(rýchlejšie, spoľahlivejšie, lepšie využitie frekv. spektra). Charakteristiky budúcej 5G:</a:t>
            </a:r>
            <a:endParaRPr lang="sk-SK" b="1"/>
          </a:p>
        </p:txBody>
      </p:sp>
      <p:sp>
        <p:nvSpPr>
          <p:cNvPr id="4" name="BlokTextu 3"/>
          <p:cNvSpPr txBox="1"/>
          <p:nvPr/>
        </p:nvSpPr>
        <p:spPr>
          <a:xfrm>
            <a:off x="812835" y="2276872"/>
            <a:ext cx="7488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000" b="1" smtClean="0"/>
              <a:t>C2C</a:t>
            </a:r>
            <a:r>
              <a:rPr lang="sk-SK" sz="2000" smtClean="0"/>
              <a:t> – komunikácia medzi dopravnými porstriedkami (Car-to-Car)</a:t>
            </a:r>
          </a:p>
          <a:p>
            <a:pPr marL="285750" indent="-285750">
              <a:buFontTx/>
              <a:buChar char="-"/>
            </a:pPr>
            <a:r>
              <a:rPr lang="sk-SK" sz="2000" b="1" smtClean="0"/>
              <a:t>IoT</a:t>
            </a:r>
            <a:r>
              <a:rPr lang="sk-SK" sz="2000" smtClean="0"/>
              <a:t> (Internet </a:t>
            </a:r>
            <a:r>
              <a:rPr lang="sk-SK" sz="2000" smtClean="0"/>
              <a:t>– of - Thinks</a:t>
            </a:r>
            <a:r>
              <a:rPr lang="sk-SK" sz="2000" smtClean="0"/>
              <a:t>) – Internet vecí</a:t>
            </a:r>
          </a:p>
          <a:p>
            <a:pPr marL="285750" indent="-285750">
              <a:buFontTx/>
              <a:buChar char="-"/>
            </a:pPr>
            <a:r>
              <a:rPr lang="sk-SK" sz="2000" b="1" smtClean="0"/>
              <a:t>MTC</a:t>
            </a:r>
            <a:r>
              <a:rPr lang="sk-SK" sz="2000" smtClean="0"/>
              <a:t>, </a:t>
            </a:r>
            <a:r>
              <a:rPr lang="sk-SK" sz="2000" b="1" smtClean="0"/>
              <a:t>MTM</a:t>
            </a:r>
            <a:r>
              <a:rPr lang="sk-SK" sz="2000" smtClean="0"/>
              <a:t> (Machine Type Communications, Machine-to-Machine): bezdrôtové senzorové siete (WSN) a pod.</a:t>
            </a:r>
          </a:p>
          <a:p>
            <a:endParaRPr lang="sk-SK" sz="2000" smtClean="0"/>
          </a:p>
          <a:p>
            <a:pPr marL="285750" indent="-285750">
              <a:buFont typeface="Wingdings"/>
              <a:buChar char="à"/>
            </a:pPr>
            <a:r>
              <a:rPr lang="en-US" sz="2000" smtClean="0">
                <a:sym typeface="Wingdings" panose="05000000000000000000" pitchFamily="2" charset="2"/>
              </a:rPr>
              <a:t>po</a:t>
            </a:r>
            <a:r>
              <a:rPr lang="sk-SK" sz="2000" smtClean="0">
                <a:sym typeface="Wingdings" panose="05000000000000000000" pitchFamily="2" charset="2"/>
              </a:rPr>
              <a:t>žiadavka na </a:t>
            </a:r>
            <a:r>
              <a:rPr lang="sk-SK" sz="2000" b="1" smtClean="0"/>
              <a:t>nízku latenciu</a:t>
            </a:r>
            <a:r>
              <a:rPr lang="sk-SK" sz="2000" smtClean="0"/>
              <a:t>! </a:t>
            </a:r>
            <a:r>
              <a:rPr lang="sk-SK" sz="2000" smtClean="0">
                <a:sym typeface="Wingdings" panose="05000000000000000000" pitchFamily="2" charset="2"/>
              </a:rPr>
              <a:t></a:t>
            </a:r>
            <a:r>
              <a:rPr lang="sk-SK" sz="2000" smtClean="0"/>
              <a:t> požadované krátke vysielacie časové intervaly (TTI – Transmission Time Intervals) </a:t>
            </a:r>
            <a:r>
              <a:rPr lang="sk-SK" sz="2000" smtClean="0">
                <a:sym typeface="Wingdings" panose="05000000000000000000" pitchFamily="2" charset="2"/>
              </a:rPr>
              <a:t></a:t>
            </a:r>
            <a:r>
              <a:rPr lang="el-GR" sz="2000" smtClean="0">
                <a:sym typeface="Wingdings" panose="05000000000000000000" pitchFamily="2" charset="2"/>
              </a:rPr>
              <a:t> </a:t>
            </a:r>
            <a:r>
              <a:rPr lang="sk-SK" sz="2000" b="1" smtClean="0">
                <a:sym typeface="Wingdings" panose="05000000000000000000" pitchFamily="2" charset="2"/>
              </a:rPr>
              <a:t>nemožné pri OFDM</a:t>
            </a:r>
            <a:r>
              <a:rPr lang="sk-SK" sz="2000" smtClean="0">
                <a:sym typeface="Wingdings" panose="05000000000000000000" pitchFamily="2" charset="2"/>
              </a:rPr>
              <a:t>  </a:t>
            </a:r>
            <a:r>
              <a:rPr lang="en-US" sz="2000" smtClean="0">
                <a:sym typeface="Wingdings" panose="05000000000000000000" pitchFamily="2" charset="2"/>
              </a:rPr>
              <a:t> in</a:t>
            </a:r>
            <a:r>
              <a:rPr lang="sk-SK" sz="2000" smtClean="0">
                <a:sym typeface="Wingdings" panose="05000000000000000000" pitchFamily="2" charset="2"/>
              </a:rPr>
              <a:t>ý typ prenosu: mnoho nosných, nie však ortogonálnych (blok IFFT vo vysielači odpadá!, požiadavka na presnú synchronizáciu odpadá!)  </a:t>
            </a:r>
            <a:r>
              <a:rPr lang="sk-SK" sz="2000" smtClean="0">
                <a:sym typeface="Wingdings" panose="05000000000000000000" pitchFamily="2" charset="2"/>
              </a:rPr>
              <a:t>interferencie; sú však </a:t>
            </a:r>
            <a:r>
              <a:rPr lang="sk-SK" sz="2000" smtClean="0">
                <a:sym typeface="Wingdings" panose="05000000000000000000" pitchFamily="2" charset="2"/>
              </a:rPr>
              <a:t>riešené (výpočtovo) niektorou z metód príjmu:   - viď ďalej</a:t>
            </a:r>
            <a:endParaRPr lang="sk-SK" sz="2000"/>
          </a:p>
        </p:txBody>
      </p:sp>
      <p:sp>
        <p:nvSpPr>
          <p:cNvPr id="5" name="BlokTextu 4"/>
          <p:cNvSpPr txBox="1"/>
          <p:nvPr/>
        </p:nvSpPr>
        <p:spPr>
          <a:xfrm>
            <a:off x="611560" y="44624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Tendencie </a:t>
            </a:r>
            <a:r>
              <a:rPr lang="sk-SK" sz="2800" b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ďalšieho vývoja mobilnej komunikácie</a:t>
            </a:r>
            <a:endParaRPr lang="sk-SK" sz="2800" b="1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2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373-F2B9-413C-8BD0-DDB710C1BB7F}" type="slidenum">
              <a:rPr lang="cs-CZ"/>
              <a:pPr/>
              <a:t>4</a:t>
            </a:fld>
            <a:endParaRPr lang="cs-CZ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6913562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Linkové kódy</a:t>
            </a:r>
            <a:r>
              <a:rPr lang="en-US" sz="2400" b="1">
                <a:solidFill>
                  <a:schemeClr val="bg1"/>
                </a:solidFill>
              </a:rPr>
              <a:t>  - 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45066" name="Picture 10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531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116013" y="549275"/>
            <a:ext cx="309562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235825" y="20605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OSI</a:t>
            </a:r>
            <a:endParaRPr lang="cs-CZ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476375" y="692150"/>
            <a:ext cx="719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binárne dáta </a:t>
            </a:r>
            <a:r>
              <a:rPr lang="en-US"/>
              <a:t>tvoriace symboly (</a:t>
            </a:r>
            <a:r>
              <a:rPr lang="sk-SK"/>
              <a:t>kódové slová</a:t>
            </a:r>
            <a:r>
              <a:rPr lang="en-US"/>
              <a:t>)</a:t>
            </a:r>
            <a:r>
              <a:rPr lang="sk-SK"/>
              <a:t> vyjadrené v podobe (elektrickej) vhodnej pre prenos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 b="1"/>
              <a:t>v rámci fyzickej vrstvy</a:t>
            </a:r>
            <a:endParaRPr lang="cs-CZ" b="1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971550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39517" y="1669964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endParaRPr lang="sk-SK" smtClean="0">
              <a:sym typeface="Wingdings" panose="05000000000000000000" pitchFamily="2" charset="2"/>
            </a:endParaRPr>
          </a:p>
          <a:p>
            <a:pPr marL="342900" indent="-342900">
              <a:buAutoNum type="alphaLcParenR"/>
            </a:pPr>
            <a:r>
              <a:rPr lang="sk-SK" b="1" smtClean="0">
                <a:sym typeface="Wingdings" panose="05000000000000000000" pitchFamily="2" charset="2"/>
              </a:rPr>
              <a:t>FBMC </a:t>
            </a:r>
            <a:r>
              <a:rPr lang="sk-SK">
                <a:sym typeface="Wingdings" panose="05000000000000000000" pitchFamily="2" charset="2"/>
              </a:rPr>
              <a:t>– Filter Bank based Multi Carrier – banka filtrov subnosných vĺn modulovaných </a:t>
            </a:r>
            <a:r>
              <a:rPr lang="sk-SK" smtClean="0">
                <a:sym typeface="Wingdings" panose="05000000000000000000" pitchFamily="2" charset="2"/>
              </a:rPr>
              <a:t>QAM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b)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BFDM</a:t>
            </a:r>
            <a:r>
              <a:rPr lang="sk-SK">
                <a:sym typeface="Wingdings" panose="05000000000000000000" pitchFamily="2" charset="2"/>
              </a:rPr>
              <a:t> – Biorthogonal Frequency Division Multiplexing – dlhé symboly; vhodné pre náhodný </a:t>
            </a:r>
            <a:r>
              <a:rPr lang="sk-SK" smtClean="0">
                <a:sym typeface="Wingdings" panose="05000000000000000000" pitchFamily="2" charset="2"/>
              </a:rPr>
              <a:t>prístup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c)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UFMC – </a:t>
            </a:r>
            <a:r>
              <a:rPr lang="sk-SK">
                <a:sym typeface="Wingdings" panose="05000000000000000000" pitchFamily="2" charset="2"/>
              </a:rPr>
              <a:t>Universal Filtered Multi-Carrier – kombinácia OFDM a FBMC – ortogonalita v rámci frekv.blokov, nie však medzi nimi, filtrácia blokov alebo </a:t>
            </a:r>
            <a:r>
              <a:rPr lang="sk-SK" smtClean="0">
                <a:sym typeface="Wingdings" panose="05000000000000000000" pitchFamily="2" charset="2"/>
              </a:rPr>
              <a:t>subpásiem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d) GFDM – G</a:t>
            </a:r>
            <a:r>
              <a:rPr lang="sk-SK">
                <a:sym typeface="Wingdings" panose="05000000000000000000" pitchFamily="2" charset="2"/>
              </a:rPr>
              <a:t>eneralized Frequency Division </a:t>
            </a:r>
            <a:r>
              <a:rPr lang="sk-SK" smtClean="0">
                <a:sym typeface="Wingdings" panose="05000000000000000000" pitchFamily="2" charset="2"/>
              </a:rPr>
              <a:t>Multiplexing </a:t>
            </a:r>
            <a:r>
              <a:rPr lang="sk-SK">
                <a:sym typeface="Wingdings" panose="05000000000000000000" pitchFamily="2" charset="2"/>
              </a:rPr>
              <a:t>– tiež systém subnosných, ale bez </a:t>
            </a:r>
            <a:r>
              <a:rPr lang="sk-SK" smtClean="0">
                <a:sym typeface="Wingdings" panose="05000000000000000000" pitchFamily="2" charset="2"/>
              </a:rPr>
              <a:t>ortogonality</a:t>
            </a:r>
            <a:r>
              <a:rPr lang="en-US" smtClean="0">
                <a:sym typeface="Wingdings" panose="05000000000000000000" pitchFamily="2" charset="2"/>
              </a:rPr>
              <a:t>, banka filtrov v digit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lnej implement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cii</a:t>
            </a:r>
            <a:r>
              <a:rPr lang="sk-SK" smtClean="0">
                <a:sym typeface="Wingdings" panose="05000000000000000000" pitchFamily="2" charset="2"/>
              </a:rPr>
              <a:t> (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sk-SK" smtClean="0">
                <a:sym typeface="Wingdings" panose="05000000000000000000" pitchFamily="2" charset="2"/>
              </a:rPr>
              <a:t>slabé vyžarovanie mimo pásma), menší PAPR (parameter: pomer špičkového a stredného výkonu), kratší CP (Cyclic Prefix)</a:t>
            </a:r>
            <a:endParaRPr lang="sk-SK" b="1"/>
          </a:p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611560" y="76470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sk-SK" sz="2400" b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Kandidátske metódy prenosu pre 5G komunikáciu:</a:t>
            </a:r>
            <a:endParaRPr lang="sk-SK" sz="2400" b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27584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[6]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358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043608" y="9087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Ďalšie uvažované špecifikácie 5G:</a:t>
            </a:r>
            <a:endParaRPr lang="sk-SK" b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99592" y="177281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bielych pásiem – uvoľnených televíziou (pribl. </a:t>
            </a:r>
            <a:r>
              <a:rPr lang="sk-SK" sz="2000" smtClean="0"/>
              <a:t>od 470 do </a:t>
            </a:r>
            <a:r>
              <a:rPr lang="sk-SK" sz="2000" smtClean="0"/>
              <a:t>800 MHz</a:t>
            </a:r>
            <a:r>
              <a:rPr lang="sk-SK" sz="2000" smtClean="0"/>
              <a:t>)</a:t>
            </a:r>
          </a:p>
          <a:p>
            <a:endParaRPr lang="sk-SK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mm-vĺn (až do 100 a viac GHz, v súčasnosti do cca. 30 GHz) – nárok na LOS, avšak lepšia smerovosť antén (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vyšší zisk) 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priestorové potlačenie interferencií.  Možnosť využiť systémy viacerých antén (malých rozmerov; </a:t>
            </a:r>
            <a:r>
              <a:rPr lang="sk-SK" sz="2000" b="1" smtClean="0">
                <a:sym typeface="Wingdings" panose="05000000000000000000" pitchFamily="2" charset="2"/>
              </a:rPr>
              <a:t>antenna array</a:t>
            </a:r>
            <a:r>
              <a:rPr lang="sk-SK" sz="2000" smtClean="0">
                <a:sym typeface="Wingdings" panose="05000000000000000000" pitchFamily="2" charset="2"/>
              </a:rPr>
              <a:t>) a </a:t>
            </a:r>
            <a:r>
              <a:rPr lang="sk-SK" sz="2000" b="1" smtClean="0">
                <a:sym typeface="Wingdings" panose="05000000000000000000" pitchFamily="2" charset="2"/>
              </a:rPr>
              <a:t>el. riadením vyžarovacieho zväzku (beamforming</a:t>
            </a:r>
            <a:r>
              <a:rPr lang="sk-SK" sz="2000" b="1" smtClean="0">
                <a:sym typeface="Wingdings" panose="05000000000000000000" pitchFamily="2" charset="2"/>
              </a:rPr>
              <a:t>)</a:t>
            </a:r>
          </a:p>
          <a:p>
            <a:endParaRPr lang="sk-SK" sz="2000" b="1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MIMO – diverzitné vysielanie a príjem </a:t>
            </a:r>
            <a:r>
              <a:rPr lang="sk-SK" sz="2000" smtClean="0">
                <a:sym typeface="Wingdings" panose="05000000000000000000" pitchFamily="2" charset="2"/>
              </a:rPr>
              <a:t>(systém Multiple Input – Multiple Output – viac prijímacích a vysielacích antén aj obvodov, a rôzne variácie: MISO, SIMO, </a:t>
            </a:r>
            <a:r>
              <a:rPr lang="sk-SK" sz="2000" smtClean="0">
                <a:sym typeface="Wingdings" panose="05000000000000000000" pitchFamily="2" charset="2"/>
              </a:rPr>
              <a:t>...)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kooperatívne režimy činnosti</a:t>
            </a:r>
            <a:endParaRPr lang="sk-SK" sz="2000" b="1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b="1"/>
          </a:p>
        </p:txBody>
      </p:sp>
    </p:spTree>
    <p:extLst>
      <p:ext uri="{BB962C8B-B14F-4D97-AF65-F5344CB8AC3E}">
        <p14:creationId xmlns:p14="http://schemas.microsoft.com/office/powerpoint/2010/main" val="1600874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D537-C7CD-4DF4-86AF-B5C4C97C4410}" type="slidenum">
              <a:rPr lang="cs-CZ"/>
              <a:pPr/>
              <a:t>42</a:t>
            </a:fld>
            <a:endParaRPr lang="cs-CZ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Literatúra</a:t>
            </a:r>
            <a:endParaRPr lang="cs-CZ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6327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</a:t>
            </a:r>
            <a:r>
              <a:rPr lang="sk-SK"/>
              <a:t>1</a:t>
            </a:r>
            <a:r>
              <a:rPr lang="en-US"/>
              <a:t>] </a:t>
            </a:r>
            <a:r>
              <a:rPr lang="sk-SK"/>
              <a:t> </a:t>
            </a:r>
            <a:r>
              <a:rPr lang="cs-CZ">
                <a:hlinkClick r:id="rId2"/>
              </a:rPr>
              <a:t>http://www.nextep.com.au/upload/DSL_Modulation_Techniques.pd</a:t>
            </a:r>
            <a:r>
              <a:rPr lang="en-US">
                <a:hlinkClick r:id="rId2"/>
              </a:rPr>
              <a:t>f</a:t>
            </a: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[2] </a:t>
            </a:r>
            <a:r>
              <a:rPr lang="sk-SK">
                <a:solidFill>
                  <a:srgbClr val="000000"/>
                </a:solidFill>
              </a:rPr>
              <a:t>T. Anttalainen: Introduction to Telecom. Network Engineering, Norwood (USA - MA),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[3]</a:t>
            </a:r>
            <a:r>
              <a:rPr lang="sk-SK">
                <a:solidFill>
                  <a:srgbClr val="000000"/>
                </a:solidFill>
              </a:rPr>
              <a:t> Vaculík: Prístupové siete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</a:rPr>
              <a:t>[4] </a:t>
            </a:r>
            <a:r>
              <a:rPr lang="sk-SK">
                <a:solidFill>
                  <a:srgbClr val="000000"/>
                </a:solidFill>
              </a:rPr>
              <a:t>J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ČVUT,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[5] </a:t>
            </a:r>
            <a:r>
              <a:rPr lang="cs-CZ"/>
              <a:t>www.ktl.elf.stuba.sk/~</a:t>
            </a:r>
            <a:r>
              <a:rPr lang="cs-CZ" smtClean="0"/>
              <a:t>oravec/folie/</a:t>
            </a:r>
            <a:r>
              <a:rPr lang="cs-CZ" b="1" smtClean="0"/>
              <a:t>Linkove</a:t>
            </a:r>
            <a:r>
              <a:rPr lang="cs-CZ" smtClean="0"/>
              <a:t>%20</a:t>
            </a:r>
            <a:r>
              <a:rPr lang="cs-CZ" b="1" smtClean="0"/>
              <a:t>kody</a:t>
            </a:r>
            <a:r>
              <a:rPr lang="cs-CZ" smtClean="0"/>
              <a:t>.pdf</a:t>
            </a:r>
            <a:endParaRPr lang="en-US" smtClean="0"/>
          </a:p>
          <a:p>
            <a:r>
              <a:rPr lang="en-US" smtClean="0"/>
              <a:t>[6] V. </a:t>
            </a:r>
            <a:r>
              <a:rPr lang="sk-SK" smtClean="0"/>
              <a:t>Žalud: Rádiové komunikační systémy 5G. Sdělovací technika 09,10,11/2014</a:t>
            </a:r>
            <a:r>
              <a:rPr lang="cs-CZ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25B7-E7BA-4E53-BA79-B63CC5C4DFA9}" type="slidenum">
              <a:rPr lang="cs-CZ"/>
              <a:pPr/>
              <a:t>5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5588"/>
            <a:ext cx="78644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 </a:t>
            </a:r>
            <a:r>
              <a:rPr lang="sk-SK"/>
              <a:t>Ilustrácia linkového kódovania</a:t>
            </a:r>
            <a:r>
              <a:rPr lang="en-US"/>
              <a:t>; prenos</a:t>
            </a:r>
            <a:r>
              <a:rPr lang="en-US" b="1"/>
              <a:t> v z</a:t>
            </a:r>
            <a:r>
              <a:rPr lang="sk-SK" b="1"/>
              <a:t>ákladnom pásme </a:t>
            </a:r>
            <a:r>
              <a:rPr lang="sk-SK"/>
              <a:t>(nízke frekvencie, príp. aj jednosmerná zložka) </a:t>
            </a:r>
            <a:r>
              <a:rPr lang="en-US"/>
              <a:t>[2]</a:t>
            </a:r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08625" y="4149725"/>
            <a:ext cx="4318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B749-F680-44B9-8E53-D4383529BFAD}" type="slidenum">
              <a:rPr lang="cs-CZ"/>
              <a:pPr/>
              <a:t>6</a:t>
            </a:fld>
            <a:endParaRPr lang="cs-CZ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331913" y="6308725"/>
            <a:ext cx="705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Obr.3</a:t>
            </a:r>
            <a:r>
              <a:rPr lang="sk-SK" b="1"/>
              <a:t> </a:t>
            </a:r>
            <a:r>
              <a:rPr lang="en-US"/>
              <a:t>Linkov</a:t>
            </a:r>
            <a:r>
              <a:rPr lang="sk-SK"/>
              <a:t>é</a:t>
            </a:r>
            <a:r>
              <a:rPr lang="en-US"/>
              <a:t> k</a:t>
            </a:r>
            <a:r>
              <a:rPr lang="sk-SK"/>
              <a:t>ó</a:t>
            </a:r>
            <a:r>
              <a:rPr lang="en-US"/>
              <a:t>dy </a:t>
            </a:r>
            <a:r>
              <a:rPr lang="sk-SK"/>
              <a:t>s</a:t>
            </a:r>
            <a:r>
              <a:rPr lang="en-US"/>
              <a:t> n</a:t>
            </a:r>
            <a:r>
              <a:rPr lang="sk-SK"/>
              <a:t>á</a:t>
            </a:r>
            <a:r>
              <a:rPr lang="en-US"/>
              <a:t>vratom</a:t>
            </a:r>
            <a:r>
              <a:rPr lang="sk-SK"/>
              <a:t> a bez návratu k nule</a:t>
            </a:r>
            <a:endParaRPr lang="cs-CZ" b="1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hlink"/>
                </a:solidFill>
              </a:rPr>
              <a:t>Klasifikácia linkových kódov</a:t>
            </a:r>
            <a:endParaRPr lang="cs-CZ" b="1">
              <a:solidFill>
                <a:schemeClr val="hlink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755650" y="2708275"/>
            <a:ext cx="9366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55650" y="3789363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716438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9072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n</a:t>
            </a:r>
            <a:r>
              <a:rPr lang="sk-SK"/>
              <a:t>á</a:t>
            </a:r>
            <a:r>
              <a:rPr lang="en-US"/>
              <a:t>vratom k nule</a:t>
            </a:r>
            <a:r>
              <a:rPr lang="sk-SK"/>
              <a:t> (</a:t>
            </a:r>
            <a:r>
              <a:rPr lang="sk-SK" b="1"/>
              <a:t>RZ</a:t>
            </a:r>
            <a:r>
              <a:rPr lang="sk-SK"/>
              <a:t> – Return to Zero code)</a:t>
            </a:r>
            <a:endParaRPr lang="cs-CZ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11188" y="4652963"/>
            <a:ext cx="15128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bez návratu</a:t>
            </a:r>
            <a:r>
              <a:rPr lang="en-US"/>
              <a:t> k nule</a:t>
            </a:r>
            <a:r>
              <a:rPr lang="sk-SK"/>
              <a:t> (</a:t>
            </a:r>
            <a:r>
              <a:rPr lang="sk-SK" b="1"/>
              <a:t>NRZ</a:t>
            </a:r>
            <a:r>
              <a:rPr lang="sk-SK"/>
              <a:t> – Non Return to Zero code)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D989-FC89-4559-92EF-D7BBFBBCEBF4}" type="slidenum">
              <a:rPr lang="cs-CZ"/>
              <a:pPr/>
              <a:t>7</a:t>
            </a:fld>
            <a:endParaRPr lang="cs-CZ"/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684213" y="6237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Obr.4</a:t>
            </a:r>
            <a:endParaRPr lang="cs-CZ" b="1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2771775" y="3284538"/>
            <a:ext cx="5032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755650" y="17002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unipolárne (iba 1 polarita napätia)</a:t>
            </a:r>
            <a:endParaRPr lang="cs-CZ"/>
          </a:p>
        </p:txBody>
      </p:sp>
      <p:sp>
        <p:nvSpPr>
          <p:cNvPr id="47199" name="Text Box 95"/>
          <p:cNvSpPr txBox="1">
            <a:spLocks noChangeArrowheads="1"/>
          </p:cNvSpPr>
          <p:nvPr/>
        </p:nvSpPr>
        <p:spPr bwMode="auto">
          <a:xfrm>
            <a:off x="900113" y="2997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polárne (AMI)</a:t>
            </a:r>
            <a:endParaRPr lang="cs-CZ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468313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468313" y="25654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7203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5975"/>
            <a:ext cx="6554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25558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37084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42846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0118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66595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7235825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10" name="Text Box 106"/>
          <p:cNvSpPr txBox="1">
            <a:spLocks noChangeArrowheads="1"/>
          </p:cNvSpPr>
          <p:nvPr/>
        </p:nvSpPr>
        <p:spPr bwMode="auto">
          <a:xfrm>
            <a:off x="32035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1" name="Text Box 107"/>
          <p:cNvSpPr txBox="1">
            <a:spLocks noChangeArrowheads="1"/>
          </p:cNvSpPr>
          <p:nvPr/>
        </p:nvSpPr>
        <p:spPr bwMode="auto">
          <a:xfrm>
            <a:off x="49323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54356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77406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83883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folHlink"/>
                </a:solidFill>
              </a:rPr>
              <a:t>Klasifikácia linkových kódov</a:t>
            </a:r>
            <a:endParaRPr lang="cs-CZ" b="1">
              <a:solidFill>
                <a:schemeClr val="folHlink"/>
              </a:solidFill>
            </a:endParaRPr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827088" y="4941888"/>
            <a:ext cx="6337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Podľa počtu úrovní: 2-úrovňové </a:t>
            </a:r>
          </a:p>
          <a:p>
            <a:pPr>
              <a:spcBef>
                <a:spcPct val="50000"/>
              </a:spcBef>
            </a:pPr>
            <a:r>
              <a:rPr lang="sk-SK"/>
              <a:t>		    3-úrovňové (AMI, HDB3, 4B3T)</a:t>
            </a:r>
          </a:p>
          <a:p>
            <a:pPr>
              <a:spcBef>
                <a:spcPct val="50000"/>
              </a:spcBef>
            </a:pPr>
            <a:r>
              <a:rPr lang="sk-SK"/>
              <a:t>		    viacúrovňové</a:t>
            </a:r>
            <a:endParaRPr lang="cs-CZ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2627313" y="51577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2627313" y="5516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2627313" y="5516563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431-51ED-4684-85C6-69995B48E744}" type="slidenum">
              <a:rPr lang="cs-CZ"/>
              <a:pPr/>
              <a:t>8</a:t>
            </a:fld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63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95513" y="60213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Obr.5</a:t>
            </a:r>
            <a:endParaRPr lang="cs-CZ" b="1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(Bipolar with 8 Zeros Substitution)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03225" y="1552575"/>
            <a:ext cx="14970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</a:rPr>
              <a:t>(Alternate Mark Inversion</a:t>
            </a:r>
            <a:r>
              <a:rPr lang="sk-SK" sz="1400">
                <a:solidFill>
                  <a:schemeClr val="folHlink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sz="1400">
                <a:solidFill>
                  <a:schemeClr val="folHlink"/>
                </a:solidFill>
              </a:rPr>
              <a:t>- pre PCM 30/32</a:t>
            </a:r>
            <a:endParaRPr lang="cs-CZ" sz="1400">
              <a:solidFill>
                <a:schemeClr val="folHlink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3736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(v PDH)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339975" y="981075"/>
            <a:ext cx="3168650" cy="9350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3779838" y="1916113"/>
            <a:ext cx="71437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95288" y="4868863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(High Density Bipolar – 3 zeros)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476375" y="0"/>
            <a:ext cx="4751388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- Špecifikácie jednotlivých kódov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2124100" y="5547833"/>
            <a:ext cx="3960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 (</a:t>
            </a:r>
            <a:r>
              <a:rPr lang="sk-SK" dirty="0" err="1" smtClean="0"/>
              <a:t>violation</a:t>
            </a:r>
            <a:r>
              <a:rPr lang="sk-SK" dirty="0" smtClean="0"/>
              <a:t>) -narušenie bipolarity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C799-2EDA-4571-A1C5-A886C73DAC5B}" type="slidenum">
              <a:rPr lang="cs-CZ"/>
              <a:pPr/>
              <a:t>9</a:t>
            </a:fld>
            <a:endParaRPr lang="cs-CZ"/>
          </a:p>
        </p:txBody>
      </p:sp>
      <p:pic>
        <p:nvPicPr>
          <p:cNvPr id="51205" name="Picture 5" descr="CMI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733425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:Manchester encoding both conven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73437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Obr.6</a:t>
            </a:r>
            <a:endParaRPr lang="cs-CZ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5650" y="60213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Obr.7</a:t>
            </a:r>
            <a:endParaRPr lang="cs-CZ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946650" y="1954213"/>
            <a:ext cx="152400" cy="12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5126038" y="1274763"/>
            <a:ext cx="0" cy="679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36700" y="0"/>
            <a:ext cx="85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- NRZ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17287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(pre  PDH- E4)</a:t>
            </a:r>
            <a:endParaRPr lang="cs-CZ">
              <a:solidFill>
                <a:srgbClr val="CC0099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0" y="4941888"/>
            <a:ext cx="1331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CC0099"/>
                </a:solidFill>
              </a:rPr>
              <a:t>- na 10 Mbps LAN rozhraniach </a:t>
            </a:r>
            <a:endParaRPr lang="cs-CZ" sz="14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1589</TotalTime>
  <Words>2304</Words>
  <Application>Microsoft Office PowerPoint</Application>
  <PresentationFormat>Prezentácia na obrazovke (4:3)</PresentationFormat>
  <Paragraphs>356</Paragraphs>
  <Slides>42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4" baseType="lpstr">
      <vt:lpstr>Layers</vt:lpstr>
      <vt:lpstr>Equation</vt:lpstr>
      <vt:lpstr>Metódy prenosu v prístupových sieťach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Modulácia DMT</vt:lpstr>
      <vt:lpstr>Prezentácia programu PowerPoint</vt:lpstr>
      <vt:lpstr> OFDM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Ethernet</vt:lpstr>
      <vt:lpstr>Prezentácia programu PowerPoint</vt:lpstr>
      <vt:lpstr>TCP/IP siete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prenosu v prístupových sieťach</dc:title>
  <dc:creator>LM</dc:creator>
  <cp:lastModifiedBy>macekova3</cp:lastModifiedBy>
  <cp:revision>165</cp:revision>
  <dcterms:created xsi:type="dcterms:W3CDTF">2007-12-11T18:09:25Z</dcterms:created>
  <dcterms:modified xsi:type="dcterms:W3CDTF">2014-12-09T22:37:34Z</dcterms:modified>
</cp:coreProperties>
</file>