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5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9" r:id="rId27"/>
    <p:sldId id="291" r:id="rId28"/>
    <p:sldId id="300" r:id="rId29"/>
    <p:sldId id="285" r:id="rId30"/>
    <p:sldId id="301" r:id="rId31"/>
    <p:sldId id="281" r:id="rId32"/>
    <p:sldId id="302" r:id="rId33"/>
    <p:sldId id="296" r:id="rId34"/>
    <p:sldId id="297" r:id="rId35"/>
    <p:sldId id="303" r:id="rId36"/>
    <p:sldId id="304" r:id="rId37"/>
    <p:sldId id="268" r:id="rId38"/>
    <p:sldId id="305" r:id="rId39"/>
    <p:sldId id="308" r:id="rId40"/>
    <p:sldId id="307" r:id="rId41"/>
    <p:sldId id="295" r:id="rId42"/>
    <p:sldId id="309" r:id="rId43"/>
    <p:sldId id="259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  <a:srgbClr val="B2B2B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0C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n.wikipedia.org/wiki/File:Unicast_streaming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en.wikipedia.org/wiki/File:Multicast_stream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Komunikačná technika 2</a:t>
            </a:r>
            <a:endParaRPr lang="sk-SK" dirty="0"/>
          </a:p>
          <a:p>
            <a:r>
              <a:rPr lang="sk-SK"/>
              <a:t>prednášky </a:t>
            </a:r>
            <a:r>
              <a:rPr lang="sk-SK" smtClean="0"/>
              <a:t>2017/18</a:t>
            </a:r>
            <a:endParaRPr lang="sk-SK" smtClean="0"/>
          </a:p>
          <a:p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L</a:t>
            </a:r>
            <a:r>
              <a:rPr lang="sk-SK" i="1">
                <a:latin typeface="Brush Script MT" panose="03060802040406070304" pitchFamily="66" charset="0"/>
                <a:cs typeface="Adobe Arabic" pitchFamily="18" charset="-78"/>
              </a:rPr>
              <a:t>ˇ. </a:t>
            </a:r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5469" y="321437"/>
            <a:ext cx="30972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en-US" smtClean="0"/>
              <a:t>K</a:t>
            </a:r>
            <a:r>
              <a:rPr lang="sk-SK" smtClean="0"/>
              <a:t>ód 2B1Q</a:t>
            </a:r>
            <a:endParaRPr lang="cs-CZ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92932" y="215024"/>
            <a:ext cx="7849244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 </a:t>
            </a:r>
            <a:r>
              <a:rPr lang="en-US"/>
              <a:t>PAM</a:t>
            </a:r>
            <a:r>
              <a:rPr lang="sk-SK"/>
              <a:t> – Pulzná amplitúdová</a:t>
            </a:r>
            <a:r>
              <a:rPr lang="en-US"/>
              <a:t> </a:t>
            </a:r>
            <a:r>
              <a:rPr lang="sk-SK"/>
              <a:t>modulácia</a:t>
            </a:r>
            <a:endParaRPr lang="cs-CZ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8044" y="824624"/>
            <a:ext cx="834644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sk-SK" b="0"/>
              <a:t> =</a:t>
            </a:r>
            <a:r>
              <a:rPr lang="sk-SK" b="0" smtClean="0"/>
              <a:t> viacstavová metóda pre prenos v základnom pásme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9552" y="1993454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35473"/>
              </p:ext>
            </p:extLst>
          </p:nvPr>
        </p:nvGraphicFramePr>
        <p:xfrm>
          <a:off x="539552" y="2348880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60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107504" y="116632"/>
            <a:ext cx="8892480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smtClean="0"/>
              <a:t> Modulácie </a:t>
            </a:r>
            <a:r>
              <a:rPr lang="sk-SK"/>
              <a:t>v preloženom pásme – </a:t>
            </a:r>
            <a:r>
              <a:rPr lang="sk-SK" smtClean="0"/>
              <a:t>kľúčovanie</a:t>
            </a:r>
            <a:endParaRPr lang="cs-CZ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01116" y="977791"/>
            <a:ext cx="6912768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</a:pPr>
            <a:r>
              <a:rPr lang="sk-SK" smtClean="0">
                <a:solidFill>
                  <a:schemeClr val="tx1"/>
                </a:solidFill>
              </a:rPr>
              <a:t>1. PSK </a:t>
            </a:r>
            <a:r>
              <a:rPr lang="en-US">
                <a:solidFill>
                  <a:schemeClr val="tx1"/>
                </a:solidFill>
              </a:rPr>
              <a:t>(Phase Shift Keying)</a:t>
            </a:r>
            <a:endParaRPr lang="sk-SK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smtClean="0">
                <a:solidFill>
                  <a:schemeClr val="tx1"/>
                </a:solidFill>
              </a:rPr>
              <a:t>2. QAM </a:t>
            </a:r>
            <a:r>
              <a:rPr lang="en-US">
                <a:solidFill>
                  <a:schemeClr val="tx1"/>
                </a:solidFill>
              </a:rPr>
              <a:t>(Quadrature Amplitude Modulation)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87016" y="5293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smtClean="0"/>
              <a:t>- ide </a:t>
            </a:r>
            <a:r>
              <a:rPr lang="sk-SK" sz="2400"/>
              <a:t>o moduláciu analógového </a:t>
            </a:r>
            <a:r>
              <a:rPr lang="sk-SK" sz="2400" smtClean="0"/>
              <a:t>signálu digitálnym</a:t>
            </a:r>
            <a:endParaRPr 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smtClean="0"/>
              <a:t>B</a:t>
            </a:r>
            <a:r>
              <a:rPr lang="en-US" sz="2400" b="1" smtClean="0"/>
              <a:t>PSK </a:t>
            </a:r>
            <a:r>
              <a:rPr lang="sk-SK" sz="2400" b="1" smtClean="0"/>
              <a:t> a  QPSK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291263" y="4581525"/>
            <a:ext cx="274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</a:t>
            </a:r>
            <a:r>
              <a:rPr lang="en-US" b="1" smtClean="0"/>
              <a:t>QPSK</a:t>
            </a:r>
            <a:r>
              <a:rPr lang="sk-SK" b="1" smtClean="0"/>
              <a:t> - </a:t>
            </a:r>
            <a:r>
              <a:rPr lang="en-US"/>
              <a:t>Quadrature Phase-Shift Keying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208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</a:t>
            </a:r>
            <a:r>
              <a:rPr lang="sk-SK" smtClean="0"/>
              <a:t>v praxi získava </a:t>
            </a:r>
            <a:r>
              <a:rPr lang="sk-SK"/>
              <a:t>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560" y="677726"/>
            <a:ext cx="77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I-Q – </a:t>
            </a:r>
            <a:r>
              <a:rPr lang="en-US" sz="2400" dirty="0" err="1" smtClean="0"/>
              <a:t>modul</a:t>
            </a:r>
            <a:r>
              <a:rPr lang="sk-SK" sz="2400" dirty="0" err="1" smtClean="0"/>
              <a:t>ácia</a:t>
            </a:r>
            <a:r>
              <a:rPr lang="sk-SK" sz="2400" dirty="0" smtClean="0"/>
              <a:t> (</a:t>
            </a:r>
            <a:r>
              <a:rPr lang="sk-SK" sz="2400" dirty="0" err="1" smtClean="0"/>
              <a:t>kvadratúrna</a:t>
            </a:r>
            <a:r>
              <a:rPr lang="sk-SK" sz="2400" dirty="0" smtClean="0"/>
              <a:t> modulácia, vektorová </a:t>
            </a:r>
            <a:r>
              <a:rPr lang="sk-SK" sz="2400" smtClean="0"/>
              <a:t>modulácia) - princíp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</a:t>
            </a:r>
            <a:r>
              <a:rPr lang="el-GR" smtClean="0"/>
              <a:t>=</a:t>
            </a:r>
            <a:r>
              <a:rPr lang="sk-SK" smtClean="0"/>
              <a:t> </a:t>
            </a:r>
            <a:r>
              <a:rPr lang="sk-SK" i="1" smtClean="0"/>
              <a:t>Q.</a:t>
            </a:r>
            <a:endParaRPr lang="sk-SK" i="1" dirty="0"/>
          </a:p>
          <a:p>
            <a:r>
              <a:rPr lang="sk-SK"/>
              <a:t>P</a:t>
            </a:r>
            <a:r>
              <a:rPr lang="en-US" smtClean="0"/>
              <a:t>otom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princíp</a:t>
            </a:r>
            <a:endParaRPr lang="sk-SK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11 </a:t>
            </a:r>
            <a:r>
              <a:rPr lang="en-US"/>
              <a:t>Vysiela</a:t>
            </a:r>
            <a:r>
              <a:rPr lang="sk-SK"/>
              <a:t>č QPSK</a:t>
            </a:r>
            <a:endParaRPr lang="cs-CZ" b="1"/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12 </a:t>
            </a:r>
            <a:r>
              <a:rPr lang="sk-SK"/>
              <a:t>Prijímač  QPSK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</a:t>
            </a:r>
            <a:r>
              <a:rPr lang="sk-SK" smtClean="0"/>
              <a:t>mnohých nosných </a:t>
            </a:r>
            <a:r>
              <a:rPr lang="sk-SK"/>
              <a:t>frekvencií, v každom </a:t>
            </a:r>
            <a:r>
              <a:rPr lang="sk-SK" smtClean="0"/>
              <a:t>subkanáli. DMT = Discrete MultiTone.)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/>
              <a:t>QAM</a:t>
            </a:r>
            <a:endParaRPr lang="en-US" sz="2400" b="1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00" y="3204703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4" y="5516563"/>
            <a:ext cx="424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</a:t>
            </a:r>
            <a:r>
              <a:rPr lang="sk-SK" b="1" smtClean="0"/>
              <a:t>.</a:t>
            </a:r>
            <a:r>
              <a:rPr lang="en-US" b="1" smtClean="0"/>
              <a:t> </a:t>
            </a:r>
            <a:r>
              <a:rPr lang="sk-SK" smtClean="0"/>
              <a:t>Rozptyl stavov IQ-modulácie v dôsledku šumu a nelinearít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</a:t>
            </a:r>
            <a:r>
              <a:rPr lang="sk-SK"/>
              <a:t>Bloková schéma modulátora QAM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7" y="0"/>
            <a:ext cx="8281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</a:t>
            </a:r>
            <a:r>
              <a:rPr lang="en-US" smtClean="0"/>
              <a:t>IQ</a:t>
            </a:r>
            <a:r>
              <a:rPr lang="sk-SK" smtClean="0"/>
              <a:t> môžeme pre porovnanie znázorniť nemodulovanú nosnú, amplitúdovú moduláciu (AM), ferekvenčnú moduláciu (FM) a fázové kľúčovanie </a:t>
            </a:r>
            <a:r>
              <a:rPr lang="en-US" smtClean="0"/>
              <a:t>: </a:t>
            </a:r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 </a:t>
            </a:r>
            <a:r>
              <a:rPr lang="en-US"/>
              <a:t>16 </a:t>
            </a:r>
            <a:r>
              <a:rPr lang="sk-SK" b="0"/>
              <a:t>Princíp vysielača CAP signálu</a:t>
            </a:r>
            <a:endParaRPr lang="cs-CZ" b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" y="3638224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</a:t>
            </a:r>
            <a:r>
              <a:rPr lang="en-US"/>
              <a:t>17 </a:t>
            </a:r>
            <a:r>
              <a:rPr lang="sk-SK"/>
              <a:t> </a:t>
            </a:r>
            <a:r>
              <a:rPr lang="sk-SK" b="0"/>
              <a:t>Princíp prijímača CAP signálu</a:t>
            </a:r>
            <a:endParaRPr lang="cs-CZ" b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smtClean="0"/>
              <a:t>3. </a:t>
            </a:r>
            <a:r>
              <a:rPr lang="en-US" sz="2400" b="1" smtClean="0"/>
              <a:t>CAP </a:t>
            </a:r>
            <a:r>
              <a:rPr lang="en-US" sz="2400" b="1"/>
              <a:t>– modul</a:t>
            </a:r>
            <a:r>
              <a:rPr lang="sk-SK" sz="2400" b="1"/>
              <a:t>ácia – (Carrierless Amplitude and Phase)</a:t>
            </a:r>
            <a:endParaRPr lang="cs-CZ" sz="2400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64955" y="5875337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9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</a:t>
            </a:r>
            <a:r>
              <a:rPr lang="sk-SK" smtClean="0"/>
              <a:t>v </a:t>
            </a:r>
            <a:r>
              <a:rPr lang="sk-SK"/>
              <a:t>mnohom </a:t>
            </a:r>
            <a:r>
              <a:rPr lang="sk-SK" smtClean="0"/>
              <a:t>vylepšuje dovtedajšie </a:t>
            </a:r>
            <a:r>
              <a:rPr lang="sk-SK"/>
              <a:t>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5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4213" y="933864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</a:t>
            </a:r>
            <a:r>
              <a:rPr lang="sk-SK" b="1" smtClean="0"/>
              <a:t>= </a:t>
            </a:r>
            <a:r>
              <a:rPr lang="sk-SK" b="1"/>
              <a:t>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</a:t>
            </a:r>
            <a:r>
              <a:rPr lang="sk-SK" smtClean="0"/>
              <a:t>= </a:t>
            </a:r>
            <a:r>
              <a:rPr lang="sk-SK"/>
              <a:t>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Modul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ácia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DMT</a:t>
            </a:r>
            <a:endParaRPr lang="cs-CZ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3074512"/>
            <a:ext cx="67691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</a:t>
            </a:r>
            <a:r>
              <a:rPr lang="en-US"/>
              <a:t>20</a:t>
            </a:r>
            <a:r>
              <a:rPr lang="sk-SK"/>
              <a:t> </a:t>
            </a:r>
            <a:r>
              <a:rPr lang="sk-SK" b="0"/>
              <a:t>Princíp vysielača DMT</a:t>
            </a:r>
            <a:endParaRPr lang="cs-CZ" b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 </a:t>
            </a:r>
            <a:r>
              <a:rPr lang="en-US"/>
              <a:t>21 </a:t>
            </a:r>
            <a:r>
              <a:rPr lang="sk-SK" b="0"/>
              <a:t>Prijímač DMT</a:t>
            </a:r>
            <a:endParaRPr lang="cs-CZ" b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95691" y="6021388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93" y="265063"/>
            <a:ext cx="7931224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OFDM</a:t>
            </a:r>
            <a:endParaRPr lang="en-US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3568" y="1663701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24128" y="6211669"/>
            <a:ext cx="2592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899592" y="7647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/>
              <a:t>=</a:t>
            </a:r>
            <a:r>
              <a:rPr lang="sk-SK" sz="2000" smtClean="0"/>
              <a:t> Orthogonal Frequency Division Multiplex</a:t>
            </a:r>
            <a:endParaRPr lang="sk-SK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18762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Ortogonalita signálov – pripomenutie: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Funkcie </a:t>
            </a:r>
            <a:r>
              <a:rPr lang="sk-SK" i="1" smtClean="0"/>
              <a:t>f, g </a:t>
            </a:r>
            <a:r>
              <a:rPr lang="sk-SK" smtClean="0"/>
              <a:t> v priestore L</a:t>
            </a:r>
            <a:r>
              <a:rPr lang="sk-SK" baseline="-25000" smtClean="0"/>
              <a:t>2</a:t>
            </a:r>
            <a:r>
              <a:rPr lang="sk-SK" smtClean="0"/>
              <a:t> sú ortogonálne na intervale</a:t>
            </a:r>
            <a:r>
              <a:rPr lang="en-US" smtClean="0"/>
              <a:t>              , ke</a:t>
            </a:r>
            <a:r>
              <a:rPr lang="sk-SK" smtClean="0"/>
              <a:t>ď platí: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(skalárny súčin </a:t>
            </a:r>
            <a:r>
              <a:rPr lang="sk-SK" i="1" smtClean="0"/>
              <a:t>f, g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86184" y="27973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Pričom podmienku pre skalárny súčin vyjadrujeme ako: 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sk-SK" b="1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lokTextu 13"/>
              <p:cNvSpPr txBox="1"/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sk-SK" sz="2000" b="1"/>
              </a:p>
            </p:txBody>
          </p:sp>
        </mc:Choice>
        <mc:Fallback xmlns="">
          <p:sp>
            <p:nvSpPr>
              <p:cNvPr id="14" name="BlokText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sk-SK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acc>
                      </m:e>
                    </m:nary>
                  </m:oMath>
                </a14:m>
                <a:r>
                  <a:rPr lang="sk-SK" sz="2000" b="1" i="1" smtClean="0"/>
                  <a:t> dx = 0</a:t>
                </a:r>
                <a:endParaRPr lang="sk-SK" sz="2000" b="1" i="1"/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/>
          <p:cNvSpPr txBox="1"/>
          <p:nvPr/>
        </p:nvSpPr>
        <p:spPr>
          <a:xfrm>
            <a:off x="1186184" y="4365104"/>
            <a:ext cx="77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OFDM je ortogonálny systém (pre každú jeho dvojicu funkcií platí, že sú ortogonálne)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0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27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4274" name="Picture 2" descr="http://upload.wikimedia.org/wikipedia/commons/4/4e/OFDM_transmitter_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9" y="2060848"/>
            <a:ext cx="7840745" cy="2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259632" y="4725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Obr. </a:t>
            </a:r>
            <a:r>
              <a:rPr lang="en-US" smtClean="0"/>
              <a:t>Zjednodu</a:t>
            </a:r>
            <a:r>
              <a:rPr lang="sk-SK" smtClean="0"/>
              <a:t>šený vysielač OFDM</a:t>
            </a:r>
            <a:endParaRPr lang="sk-S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39481"/>
            <a:ext cx="326932" cy="478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altLang="sk-SK" sz="30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4276" name="Picture 4" descr="&#10;\ \nu(t)=\sum_{k=0}^{N-1}X_k e^{j2\pi kt/T}, \quad 0\le t&lt;T,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313"/>
            <a:ext cx="2921128" cy="5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079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{</a:t>
            </a:r>
            <a:r>
              <a:rPr lang="sk-SK" smtClean="0"/>
              <a:t>X</a:t>
            </a:r>
            <a:r>
              <a:rPr lang="sk-SK" baseline="-25000" smtClean="0"/>
              <a:t>k </a:t>
            </a:r>
            <a:r>
              <a:rPr lang="el-GR" smtClean="0"/>
              <a:t>} </a:t>
            </a:r>
            <a:r>
              <a:rPr lang="sk-SK" smtClean="0"/>
              <a:t>sú dátové symboly, N je počet subnosných,T je časový interval symbolu OFDM. Vzdialenosť medzi nosnými je 1/T, a zaručuje ortogonalitu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4627" y="323164"/>
            <a:ext cx="8381869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 </a:t>
            </a:r>
            <a:r>
              <a:rPr lang="sk-SK" smtClean="0"/>
              <a:t> </a:t>
            </a:r>
            <a:r>
              <a:rPr lang="en-US" smtClean="0"/>
              <a:t>Trellisov</a:t>
            </a:r>
            <a:r>
              <a:rPr lang="sk-SK"/>
              <a:t>á modulácia (TCM – trellis coded modulation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29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99982" y="1662486"/>
            <a:ext cx="79764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</a:t>
            </a:r>
            <a:r>
              <a:rPr lang="sk-SK" smtClean="0"/>
              <a:t>vysokoefektívna </a:t>
            </a:r>
            <a:r>
              <a:rPr lang="sk-SK"/>
              <a:t>metóda prenosu cez obmedzené frekv. </a:t>
            </a:r>
            <a:r>
              <a:rPr lang="sk-SK" smtClean="0"/>
              <a:t>pásmo (to je prípad prenosu po sym.pároch)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</a:t>
            </a:r>
            <a:r>
              <a:rPr lang="sk-SK" smtClean="0"/>
              <a:t>chýb, splnená požiadavka na veľkú odlišnosť 2 susedných stavov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stavov</a:t>
            </a:r>
            <a:r>
              <a:rPr lang="sk-SK" b="1"/>
              <a:t>ý</a:t>
            </a:r>
            <a:r>
              <a:rPr lang="sk-SK"/>
              <a:t> diagram podobný mriežke </a:t>
            </a:r>
            <a:r>
              <a:rPr lang="sk-SK" smtClean="0"/>
              <a:t>pre pestovanie ruží   </a:t>
            </a:r>
            <a:r>
              <a:rPr lang="sk-SK" smtClean="0">
                <a:sym typeface="Wingdings" panose="05000000000000000000" pitchFamily="2" charset="2"/>
              </a:rPr>
              <a:t> </a:t>
            </a:r>
            <a:r>
              <a:rPr lang="sk-SK" smtClean="0"/>
              <a:t>(trellis</a:t>
            </a:r>
            <a:r>
              <a:rPr lang="sk-SK"/>
              <a:t>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99982" y="5510213"/>
            <a:ext cx="819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Obr. Trellisový diagram konkrétneho konvolučného kódera. Plná čiara – ak vstup je „0“, prerušovaná – ak vstup je „1“ </a:t>
            </a:r>
            <a:r>
              <a:rPr lang="en-US" smtClean="0"/>
              <a:t>[Wikipedia]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64416" y="6341210"/>
            <a:ext cx="72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</a:t>
            </a:r>
            <a:r>
              <a:rPr lang="en-US" smtClean="0"/>
              <a:t>tavy sa potom mapuj</a:t>
            </a:r>
            <a:r>
              <a:rPr lang="sk-SK" smtClean="0"/>
              <a:t>ú</a:t>
            </a:r>
            <a:r>
              <a:rPr lang="en-US" smtClean="0"/>
              <a:t> na nosn</a:t>
            </a:r>
            <a:r>
              <a:rPr lang="sk-SK" smtClean="0"/>
              <a:t>é (M-QAM, MPSK, M-ASK))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27881" y="404813"/>
            <a:ext cx="78486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mtClean="0"/>
              <a:t> </a:t>
            </a:r>
            <a:r>
              <a:rPr lang="sk-SK" smtClean="0"/>
              <a:t>Rozdelenie </a:t>
            </a:r>
            <a:r>
              <a:rPr lang="sk-SK"/>
              <a:t>metód prenosu dig. signálu</a:t>
            </a:r>
          </a:p>
          <a:p>
            <a:endParaRPr lang="cs-CZ"/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404813"/>
            <a:ext cx="8064896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Paketový </a:t>
            </a:r>
            <a:r>
              <a:rPr lang="sk-SK"/>
              <a:t>a bunkový prenos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267744" y="20065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67744" y="22240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3568" y="204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komunikácia 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771800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so spojovaním (bunky, pakety, okruhy, rámce)</a:t>
            </a:r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71800" y="23267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bez spojovania (siete IP)</a:t>
            </a:r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627784" y="36580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27784" y="38755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702344" y="3625779"/>
            <a:ext cx="20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prenosové módy  </a:t>
            </a:r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131840" y="33523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synchrónny</a:t>
            </a:r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132640" y="3972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asynchrónny</a:t>
            </a:r>
            <a:endParaRPr lang="sk-SK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4683750" y="3995111"/>
            <a:ext cx="164009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683750" y="4212599"/>
            <a:ext cx="16400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5187806" y="3689374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bunkový</a:t>
            </a:r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5188606" y="4309951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paketový</a:t>
            </a:r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845832" y="50851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kombinácie:   SDH s prenosom ATM-buniek</a:t>
            </a:r>
          </a:p>
          <a:p>
            <a:r>
              <a:rPr lang="sk-SK"/>
              <a:t>	 </a:t>
            </a:r>
            <a:r>
              <a:rPr lang="sk-SK" smtClean="0"/>
              <a:t>      ATM sieť s emuláciou okruhov PCM 30/32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06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31</a:t>
            </a:fld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3083" y="332656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/>
              <a:t>ATM</a:t>
            </a:r>
            <a:endParaRPr lang="cs-CZ" sz="2400" b="1"/>
          </a:p>
        </p:txBody>
      </p:sp>
      <p:sp>
        <p:nvSpPr>
          <p:cNvPr id="2" name="Ovál 1"/>
          <p:cNvSpPr/>
          <p:nvPr/>
        </p:nvSpPr>
        <p:spPr>
          <a:xfrm>
            <a:off x="2339752" y="3353565"/>
            <a:ext cx="4104456" cy="1701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691680" y="1288395"/>
            <a:ext cx="936104" cy="2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32</a:t>
            </a:fld>
            <a:endParaRPr lang="cs-CZ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591" y="303510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 smtClean="0">
                <a:solidFill>
                  <a:srgbClr val="808080"/>
                </a:solidFill>
              </a:rPr>
              <a:t>ATM - pokračovanie</a:t>
            </a:r>
            <a:endParaRPr lang="cs-CZ" sz="2400" b="1">
              <a:solidFill>
                <a:srgbClr val="80808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00113" y="1700808"/>
            <a:ext cx="741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ITU + ATM Forum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pre rôzne typy služieb (videokonf., zvuku, obrazových a textových súborov)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bunky s pevnou dĺžkou (53 B = 5B záhlavie + 48 B dáta), asynchrónny TDM, využitie spojovo orientovaného modelu (virtuálny okruh vytvorený pred začiatkom relácie)</a:t>
            </a:r>
          </a:p>
          <a:p>
            <a:pPr marL="285750" indent="-285750">
              <a:buFontTx/>
              <a:buChar char="-"/>
            </a:pPr>
            <a:endParaRPr lang="sk-SK"/>
          </a:p>
          <a:p>
            <a:pPr marL="285750" indent="-285750">
              <a:buFontTx/>
              <a:buChar char="-"/>
            </a:pPr>
            <a:r>
              <a:rPr lang="sk-SK" smtClean="0"/>
              <a:t>snaha o čo najjednoduchšie smerovanie a manipuláciu buniek v medziľahlých uzloch, aplikácia princípu „best effort“ (čo najrýchlejšie obslúženie všetkých užívateľov, bez spomaľujúcich procedúr zaisťujúcich spoľahlivosť; „opak“ QoS)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vybraté pre B-ISDN (Broadband – širokopásmová), univerzálny prístup k službám, v spojitosti s opt. vláknami rýchlosti do Gbps (ATM-PON)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33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36912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53412" y="2132856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34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0726" y="22595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 smtClean="0"/>
              <a:t>Vrstvový referenčný </a:t>
            </a:r>
            <a:r>
              <a:rPr lang="sk-SK"/>
              <a:t>model ATM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827584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sk-SK" smtClean="0"/>
              <a:t>cca. </a:t>
            </a:r>
            <a:r>
              <a:rPr lang="en-US" smtClean="0"/>
              <a:t>pokr</a:t>
            </a:r>
            <a:r>
              <a:rPr lang="sk-SK" smtClean="0"/>
              <a:t>ýva 3 najnižšie vrstvy OSI modellu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06" y="-27384"/>
            <a:ext cx="4088465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61320" y="142473"/>
            <a:ext cx="3168352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 ISO-OSI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99592" y="83671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= referenčný model komunikácie v sieti na princípe vrstiev, abstrahovaných od konkrétnej implementácie a protokolu.</a:t>
            </a:r>
          </a:p>
          <a:p>
            <a:r>
              <a:rPr lang="sk-SK" smtClean="0"/>
              <a:t>- snaha o štandardizáciu PC sietí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ISO organizácia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konkurencia/súvislosť s inými modelmi (TCP/IP, Ethernet)</a:t>
            </a: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79512" y="659735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[obr. Wikipedia]</a:t>
            </a:r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504311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  Ethernet</a:t>
            </a:r>
            <a:endParaRPr lang="sk-SK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043608" y="184482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skupina počítačových technológií pre LAN a väčšie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štandard IEEE 802.3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konkurenčná technológia ku token-ring, FDDI (Fiber Distributed Data Interface – prenos cez opt. vlákna; štandard), Arcnet (80-te roky) a dnešnej WiFi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najprv koaxial. káble, dnes krútené páry a opt. vlákna (medzi switchmi a hubmi)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rámce: dáta + adresy zdroja a cieľa, kontrola chýb (pre príp. opakovanie)</a:t>
            </a:r>
          </a:p>
          <a:p>
            <a:pPr marL="285750" indent="-285750">
              <a:buFontTx/>
              <a:buChar char="-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1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37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648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18480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TCP/IP 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siete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Transmission </a:t>
            </a:r>
            <a:r>
              <a:rPr lang="sk-SK"/>
              <a:t>Control Protocol/Internet </a:t>
            </a:r>
            <a:r>
              <a:rPr lang="sk-SK" smtClean="0"/>
              <a:t>Protocol = základná sada protokolov pre prístup k Internetu a spojenie end-to-end (paketovanie, adresovanie, vysielanie, smerovanie, prijímanie)</a:t>
            </a:r>
          </a:p>
          <a:p>
            <a:r>
              <a:rPr lang="sk-SK" smtClean="0"/>
              <a:t>TCP/IP - organizovaný do 4 vrstiev, nie celkom zhodných s vrstvami ISO/OSI, považovaný za praktickejší a menej teoretický/vedecký než ISO/OSI </a:t>
            </a:r>
          </a:p>
          <a:p>
            <a:endParaRPr lang="sk-SK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597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8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677880" y="332656"/>
            <a:ext cx="7920880" cy="830997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Media</a:t>
            </a:r>
            <a:r>
              <a:rPr lang="en-US"/>
              <a:t> streaming – met</a:t>
            </a:r>
            <a:r>
              <a:rPr lang="sk-SK"/>
              <a:t>óda zdieľania a prenosu videa a/alebo hlasu v prístupovej sieti</a:t>
            </a:r>
          </a:p>
        </p:txBody>
      </p:sp>
      <p:pic>
        <p:nvPicPr>
          <p:cNvPr id="53250" name="Picture 2" descr="https://upload.wikimedia.org/wikipedia/commons/thumb/e/e5/Unicast_streaming.svg/440px-Unicast_streaming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58334" cy="28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444742" y="170080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Rýchlosti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2 Mbps pre štandardné rozlíšenie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5 Mbps pre HD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9 Mbps pre UHD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846344" y="317813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Kodeky: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audio: MP3, Vorbis, AAC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video: H.vžč, VP8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audio+video:</a:t>
            </a:r>
            <a:r>
              <a:rPr lang="en-US"/>
              <a:t>MP4, FLV, WebM, </a:t>
            </a:r>
            <a:r>
              <a:rPr lang="en-US" smtClean="0"/>
              <a:t>ASF</a:t>
            </a:r>
            <a:r>
              <a:rPr lang="sk-SK" smtClean="0"/>
              <a:t>,</a:t>
            </a:r>
            <a:r>
              <a:rPr lang="en-US" smtClean="0"/>
              <a:t> </a:t>
            </a:r>
            <a:r>
              <a:rPr lang="en-US"/>
              <a:t>ISMA.</a:t>
            </a:r>
            <a:endParaRPr lang="sk-SK"/>
          </a:p>
        </p:txBody>
      </p:sp>
      <p:pic>
        <p:nvPicPr>
          <p:cNvPr id="53252" name="Picture 4" descr="https://upload.wikimedia.org/wikipedia/commons/thumb/c/c6/Multicast_stream.svg/440px-Multicast_stream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1874"/>
            <a:ext cx="3384376" cy="26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02894" y="4629200"/>
            <a:ext cx="451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Protokoly (pre unicast a multicast):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UDP (User Datagram Protocol – séria malých paketov)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Adobe RTMP, RTP (Adobe)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HLS (Apple)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MPEG-DASH –adaptive bit streaming over HTTP (non proprietary)</a:t>
            </a:r>
          </a:p>
        </p:txBody>
      </p:sp>
    </p:spTree>
    <p:extLst>
      <p:ext uri="{BB962C8B-B14F-4D97-AF65-F5344CB8AC3E}">
        <p14:creationId xmlns:p14="http://schemas.microsoft.com/office/powerpoint/2010/main" val="37336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Moderné </a:t>
            </a:r>
            <a:r>
              <a:rPr lang="sk-SK" smtClean="0"/>
              <a:t>tendencie </a:t>
            </a:r>
          </a:p>
          <a:p>
            <a:r>
              <a:rPr lang="sk-SK" smtClean="0">
                <a:solidFill>
                  <a:schemeClr val="tx1"/>
                </a:solidFill>
              </a:rPr>
              <a:t>(pre mobilnú komunikáciu)</a:t>
            </a:r>
          </a:p>
        </p:txBody>
      </p:sp>
    </p:spTree>
    <p:extLst>
      <p:ext uri="{BB962C8B-B14F-4D97-AF65-F5344CB8AC3E}">
        <p14:creationId xmlns:p14="http://schemas.microsoft.com/office/powerpoint/2010/main" val="3817676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39517" y="166996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b)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c)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</a:t>
            </a:r>
            <a:r>
              <a:rPr lang="sk-SK" smtClean="0">
                <a:sym typeface="Wingdings" panose="05000000000000000000" pitchFamily="2" charset="2"/>
              </a:rPr>
              <a:t>Multiplexing </a:t>
            </a:r>
            <a:r>
              <a:rPr lang="sk-SK">
                <a:sym typeface="Wingdings" panose="05000000000000000000" pitchFamily="2" charset="2"/>
              </a:rPr>
              <a:t>– tiež systém subnosných, ale 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610432" y="692696"/>
            <a:ext cx="8244408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ym typeface="Wingdings" panose="05000000000000000000" pitchFamily="2" charset="2"/>
              </a:rPr>
              <a:t>  </a:t>
            </a:r>
            <a:r>
              <a:rPr lang="sk-SK"/>
              <a:t>Kandidátske metódy prenosu pre 5G komunikáciu: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smtClean="0"/>
              <a:t>Ďalšie uvažované špecifikácie 5G:</a:t>
            </a:r>
            <a:endParaRPr lang="sk-SK" sz="2400" b="1"/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bielych pásiem – uvoľnených televíziou (pribl. od 470 do 800 MHz)</a:t>
            </a:r>
          </a:p>
          <a:p>
            <a:endParaRPr lang="sk-SK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mm-vĺn (až do 100 a viac GHz, v súčasnosti do cca. 30 GHz) – nárok na LOS, avšak lepšia smerovosť antén (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vyšší zisk) 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sz="2000" b="1" smtClean="0">
                <a:sym typeface="Wingdings" panose="05000000000000000000" pitchFamily="2" charset="2"/>
              </a:rPr>
              <a:t>antenna array</a:t>
            </a:r>
            <a:r>
              <a:rPr lang="sk-SK" sz="2000" smtClean="0">
                <a:sym typeface="Wingdings" panose="05000000000000000000" pitchFamily="2" charset="2"/>
              </a:rPr>
              <a:t>) a </a:t>
            </a:r>
            <a:r>
              <a:rPr lang="sk-SK" sz="2000" b="1" smtClean="0">
                <a:sym typeface="Wingdings" panose="05000000000000000000" pitchFamily="2" charset="2"/>
              </a:rPr>
              <a:t>el. riadením vyžarovacieho zväzku (beamforming)</a:t>
            </a:r>
          </a:p>
          <a:p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z="2000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kooperatívne režimy činnosti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b="1"/>
          </a:p>
        </p:txBody>
      </p:sp>
    </p:spTree>
    <p:extLst>
      <p:ext uri="{BB962C8B-B14F-4D97-AF65-F5344CB8AC3E}">
        <p14:creationId xmlns:p14="http://schemas.microsoft.com/office/powerpoint/2010/main" val="2647454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43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13476" y="508793"/>
            <a:ext cx="712946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Klasifikácia linkových kódov</a:t>
            </a:r>
            <a:endParaRPr lang="cs-CZ" sz="2400" b="1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</a:t>
            </a:r>
            <a:r>
              <a:rPr lang="sk-SK" smtClean="0">
                <a:solidFill>
                  <a:schemeClr val="folHlink"/>
                </a:solidFill>
              </a:rPr>
              <a:t>kódy - </a:t>
            </a: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2" y="461962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7610" y="6165304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051050" y="6276181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4" y="0"/>
            <a:ext cx="734409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sk-SK"/>
              <a:t>- Špecifikácie jednotlivých kódov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2183</TotalTime>
  <Words>2314</Words>
  <Application>Microsoft Office PowerPoint</Application>
  <PresentationFormat>Prezentácia na obrazovke (4:3)</PresentationFormat>
  <Paragraphs>366</Paragraphs>
  <Slides>43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5" baseType="lpstr">
      <vt:lpstr>Layers</vt:lpstr>
      <vt:lpstr>Equation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Ethernet</vt:lpstr>
      <vt:lpstr>Prezentácia programu PowerPoint</vt:lpstr>
      <vt:lpstr> TCP/IP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230</cp:revision>
  <dcterms:created xsi:type="dcterms:W3CDTF">2007-12-11T18:09:25Z</dcterms:created>
  <dcterms:modified xsi:type="dcterms:W3CDTF">2018-02-27T08:29:01Z</dcterms:modified>
</cp:coreProperties>
</file>